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925" r:id="rId4"/>
  </p:sldMasterIdLst>
  <p:notesMasterIdLst>
    <p:notesMasterId r:id="rId35"/>
  </p:notesMasterIdLst>
  <p:handoutMasterIdLst>
    <p:handoutMasterId r:id="rId36"/>
  </p:handoutMasterIdLst>
  <p:sldIdLst>
    <p:sldId id="270" r:id="rId5"/>
    <p:sldId id="267" r:id="rId6"/>
    <p:sldId id="276" r:id="rId7"/>
    <p:sldId id="321" r:id="rId8"/>
    <p:sldId id="294" r:id="rId9"/>
    <p:sldId id="296" r:id="rId10"/>
    <p:sldId id="290" r:id="rId11"/>
    <p:sldId id="297" r:id="rId12"/>
    <p:sldId id="298" r:id="rId13"/>
    <p:sldId id="285" r:id="rId14"/>
    <p:sldId id="299" r:id="rId15"/>
    <p:sldId id="300" r:id="rId16"/>
    <p:sldId id="302" r:id="rId17"/>
    <p:sldId id="301" r:id="rId18"/>
    <p:sldId id="311" r:id="rId19"/>
    <p:sldId id="303" r:id="rId20"/>
    <p:sldId id="304" r:id="rId21"/>
    <p:sldId id="305" r:id="rId22"/>
    <p:sldId id="306" r:id="rId23"/>
    <p:sldId id="307" r:id="rId24"/>
    <p:sldId id="308" r:id="rId25"/>
    <p:sldId id="309" r:id="rId26"/>
    <p:sldId id="318" r:id="rId27"/>
    <p:sldId id="319" r:id="rId28"/>
    <p:sldId id="314" r:id="rId29"/>
    <p:sldId id="320" r:id="rId30"/>
    <p:sldId id="315" r:id="rId31"/>
    <p:sldId id="317" r:id="rId32"/>
    <p:sldId id="274" r:id="rId33"/>
    <p:sldId id="272" r:id="rId3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6">
          <p15:clr>
            <a:srgbClr val="A4A3A4"/>
          </p15:clr>
        </p15:guide>
        <p15:guide id="2" pos="2880">
          <p15:clr>
            <a:srgbClr val="A4A3A4"/>
          </p15:clr>
        </p15:guide>
        <p15:guide id="3" orient="horz" pos="1619">
          <p15:clr>
            <a:srgbClr val="A4A3A4"/>
          </p15:clr>
        </p15:guide>
      </p15:sldGuideLst>
    </p:ext>
    <p:ext uri="{2D200454-40CA-4A62-9FC3-DE9A4176ACB9}">
      <p15:notesGuideLst xmlns:p15="http://schemas.microsoft.com/office/powerpoint/2012/main">
        <p15:guide id="1" orient="horz" pos="2881">
          <p15:clr>
            <a:srgbClr val="A4A3A4"/>
          </p15:clr>
        </p15:guide>
        <p15:guide id="2" pos="2160">
          <p15:clr>
            <a:srgbClr val="A4A3A4"/>
          </p15:clr>
        </p15:guide>
        <p15:guide id="3" orient="horz" pos="287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9BDA"/>
    <a:srgbClr val="002C48"/>
    <a:srgbClr val="001A35"/>
    <a:srgbClr val="1F344C"/>
    <a:srgbClr val="009397"/>
    <a:srgbClr val="71256A"/>
    <a:srgbClr val="DB812E"/>
    <a:srgbClr val="C6234C"/>
    <a:srgbClr val="00A581"/>
    <a:srgbClr val="BD3B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15" autoAdjust="0"/>
    <p:restoredTop sz="86380" autoAdjust="0"/>
  </p:normalViewPr>
  <p:slideViewPr>
    <p:cSldViewPr snapToGrid="0" snapToObjects="1" showGuides="1">
      <p:cViewPr varScale="1">
        <p:scale>
          <a:sx n="64" d="100"/>
          <a:sy n="64" d="100"/>
        </p:scale>
        <p:origin x="60" y="234"/>
      </p:cViewPr>
      <p:guideLst>
        <p:guide orient="horz" pos="1616"/>
        <p:guide pos="2880"/>
        <p:guide orient="horz" pos="1619"/>
      </p:guideLst>
    </p:cSldViewPr>
  </p:slideViewPr>
  <p:outlineViewPr>
    <p:cViewPr>
      <p:scale>
        <a:sx n="33" d="100"/>
        <a:sy n="33" d="100"/>
      </p:scale>
      <p:origin x="0" y="-39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p:scale>
          <a:sx n="160" d="100"/>
          <a:sy n="160" d="100"/>
        </p:scale>
        <p:origin x="2184" y="-2070"/>
      </p:cViewPr>
      <p:guideLst>
        <p:guide orient="horz" pos="2881"/>
        <p:guide pos="2160"/>
        <p:guide orient="horz" pos="287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4245997" y="8690163"/>
            <a:ext cx="2464904" cy="33855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dirty="0">
                <a:solidFill>
                  <a:srgbClr val="1F344C"/>
                </a:solidFill>
                <a:latin typeface="+mj-lt"/>
              </a:rPr>
              <a:t>SAS</a:t>
            </a:r>
            <a:r>
              <a:rPr lang="en-US" sz="1400" kern="1200" baseline="30000" dirty="0">
                <a:solidFill>
                  <a:srgbClr val="1F344C"/>
                </a:solidFill>
                <a:effectLst/>
                <a:latin typeface="+mj-lt"/>
                <a:ea typeface="+mn-ea"/>
                <a:cs typeface="+mn-cs"/>
              </a:rPr>
              <a:t>®</a:t>
            </a:r>
            <a:r>
              <a:rPr lang="en-US" sz="1600" dirty="0">
                <a:solidFill>
                  <a:srgbClr val="1F344C"/>
                </a:solidFill>
                <a:latin typeface="+mj-lt"/>
              </a:rPr>
              <a:t> </a:t>
            </a:r>
            <a:r>
              <a:rPr lang="en-US" sz="1600" b="1" dirty="0">
                <a:solidFill>
                  <a:srgbClr val="029BDA"/>
                </a:solidFill>
              </a:rPr>
              <a:t>GLOBAL FORUM </a:t>
            </a:r>
            <a:r>
              <a:rPr lang="en-US" sz="1600" dirty="0">
                <a:solidFill>
                  <a:srgbClr val="1F344C"/>
                </a:solidFill>
                <a:latin typeface="+mj-lt"/>
              </a:rPr>
              <a:t>2021</a:t>
            </a:r>
          </a:p>
        </p:txBody>
      </p:sp>
      <p:sp>
        <p:nvSpPr>
          <p:cNvPr id="5" name="Rectangle 4"/>
          <p:cNvSpPr/>
          <p:nvPr/>
        </p:nvSpPr>
        <p:spPr>
          <a:xfrm>
            <a:off x="305930" y="8728635"/>
            <a:ext cx="659155" cy="261610"/>
          </a:xfrm>
          <a:prstGeom prst="rect">
            <a:avLst/>
          </a:prstGeom>
        </p:spPr>
        <p:txBody>
          <a:bodyPr wrap="none">
            <a:spAutoFit/>
          </a:bodyPr>
          <a:lstStyle/>
          <a:p>
            <a:pPr algn="l" defTabSz="182880"/>
            <a:r>
              <a:rPr lang="en-US" sz="1100" dirty="0">
                <a:solidFill>
                  <a:schemeClr val="tx2"/>
                </a:solidFill>
              </a:rPr>
              <a:t>Page </a:t>
            </a:r>
            <a:fld id="{114C7B2E-8ACE-7A49-BC19-183EB2D79019}" type="slidenum">
              <a:rPr lang="en-US" sz="1100" smtClean="0">
                <a:solidFill>
                  <a:schemeClr val="tx2"/>
                </a:solidFill>
              </a:rPr>
              <a:pPr algn="l" defTabSz="182880"/>
              <a:t>‹#›</a:t>
            </a:fld>
            <a:endParaRPr lang="en-US" sz="1100" dirty="0">
              <a:solidFill>
                <a:schemeClr val="tx2"/>
              </a:solidFill>
            </a:endParaRPr>
          </a:p>
        </p:txBody>
      </p:sp>
    </p:spTree>
    <p:extLst>
      <p:ext uri="{BB962C8B-B14F-4D97-AF65-F5344CB8AC3E}">
        <p14:creationId xmlns:p14="http://schemas.microsoft.com/office/powerpoint/2010/main" val="28230595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1"/>
          <p:cNvSpPr>
            <a:spLocks noGrp="1" noRot="1" noChangeAspect="1"/>
          </p:cNvSpPr>
          <p:nvPr>
            <p:ph type="sldImg" idx="2"/>
          </p:nvPr>
        </p:nvSpPr>
        <p:spPr>
          <a:xfrm>
            <a:off x="641097" y="1161288"/>
            <a:ext cx="5575807" cy="3136392"/>
          </a:xfrm>
          <a:prstGeom prst="rect">
            <a:avLst/>
          </a:prstGeom>
          <a:noFill/>
          <a:ln w="12700">
            <a:solidFill>
              <a:schemeClr val="bg1">
                <a:lumMod val="85000"/>
              </a:schemeClr>
            </a:solidFill>
          </a:ln>
        </p:spPr>
        <p:txBody>
          <a:bodyPr vert="horz" lIns="91440" tIns="45720" rIns="91440" bIns="45720" rtlCol="0" anchor="ctr"/>
          <a:lstStyle/>
          <a:p>
            <a:endParaRPr lang="en-US" dirty="0"/>
          </a:p>
        </p:txBody>
      </p:sp>
      <p:sp>
        <p:nvSpPr>
          <p:cNvPr id="5" name="Notes Placeholder 2"/>
          <p:cNvSpPr>
            <a:spLocks noGrp="1"/>
          </p:cNvSpPr>
          <p:nvPr>
            <p:ph type="body" sz="quarter" idx="3"/>
          </p:nvPr>
        </p:nvSpPr>
        <p:spPr>
          <a:xfrm>
            <a:off x="635508" y="4471416"/>
            <a:ext cx="5586984" cy="4105656"/>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8" name="TextBox 7"/>
          <p:cNvSpPr txBox="1"/>
          <p:nvPr/>
        </p:nvSpPr>
        <p:spPr>
          <a:xfrm>
            <a:off x="4245997" y="8690163"/>
            <a:ext cx="2464904" cy="33855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rgbClr val="1F344C"/>
                </a:solidFill>
                <a:latin typeface="+mn-lt"/>
                <a:ea typeface="+mn-ea"/>
                <a:cs typeface="+mn-cs"/>
              </a:rPr>
              <a:t>SAS</a:t>
            </a:r>
            <a:r>
              <a:rPr lang="en-US" sz="1400" kern="1200" baseline="30000" dirty="0">
                <a:solidFill>
                  <a:srgbClr val="1F344C"/>
                </a:solidFill>
                <a:effectLst/>
                <a:latin typeface="+mn-lt"/>
                <a:ea typeface="+mn-ea"/>
                <a:cs typeface="+mn-cs"/>
              </a:rPr>
              <a:t>®</a:t>
            </a:r>
            <a:r>
              <a:rPr lang="en-US" sz="1600" kern="1200" dirty="0">
                <a:solidFill>
                  <a:srgbClr val="1F344C"/>
                </a:solidFill>
                <a:latin typeface="+mn-lt"/>
                <a:ea typeface="+mn-ea"/>
                <a:cs typeface="+mn-cs"/>
              </a:rPr>
              <a:t> </a:t>
            </a:r>
            <a:r>
              <a:rPr lang="en-US" sz="1600" b="1" dirty="0">
                <a:solidFill>
                  <a:srgbClr val="029BDA"/>
                </a:solidFill>
              </a:rPr>
              <a:t>GLOBAL FORUM </a:t>
            </a:r>
            <a:r>
              <a:rPr lang="en-US" sz="1600" kern="1200" dirty="0">
                <a:solidFill>
                  <a:srgbClr val="1F344C"/>
                </a:solidFill>
                <a:latin typeface="+mn-lt"/>
                <a:ea typeface="+mn-ea"/>
                <a:cs typeface="+mn-cs"/>
              </a:rPr>
              <a:t>2021</a:t>
            </a:r>
          </a:p>
        </p:txBody>
      </p:sp>
      <p:sp>
        <p:nvSpPr>
          <p:cNvPr id="3" name="Rectangle 2"/>
          <p:cNvSpPr/>
          <p:nvPr/>
        </p:nvSpPr>
        <p:spPr>
          <a:xfrm>
            <a:off x="305930" y="8728635"/>
            <a:ext cx="659155" cy="261610"/>
          </a:xfrm>
          <a:prstGeom prst="rect">
            <a:avLst/>
          </a:prstGeom>
        </p:spPr>
        <p:txBody>
          <a:bodyPr wrap="none">
            <a:spAutoFit/>
          </a:bodyPr>
          <a:lstStyle/>
          <a:p>
            <a:pPr algn="l" defTabSz="182880"/>
            <a:r>
              <a:rPr lang="en-US" sz="1100" dirty="0">
                <a:solidFill>
                  <a:schemeClr val="tx2"/>
                </a:solidFill>
              </a:rPr>
              <a:t>Page </a:t>
            </a:r>
            <a:fld id="{114C7B2E-8ACE-7A49-BC19-183EB2D79019}" type="slidenum">
              <a:rPr lang="en-US" sz="1100" smtClean="0">
                <a:solidFill>
                  <a:schemeClr val="tx2"/>
                </a:solidFill>
              </a:rPr>
              <a:pPr algn="l" defTabSz="182880"/>
              <a:t>‹#›</a:t>
            </a:fld>
            <a:endParaRPr lang="en-US" sz="1100" dirty="0">
              <a:solidFill>
                <a:schemeClr val="tx2"/>
              </a:solidFill>
            </a:endParaRPr>
          </a:p>
        </p:txBody>
      </p:sp>
    </p:spTree>
    <p:extLst>
      <p:ext uri="{BB962C8B-B14F-4D97-AF65-F5344CB8AC3E}">
        <p14:creationId xmlns:p14="http://schemas.microsoft.com/office/powerpoint/2010/main" val="323604440"/>
      </p:ext>
    </p:extLst>
  </p:cSld>
  <p:clrMap bg1="lt1" tx1="dk1" bg2="lt2" tx2="dk2" accent1="accent1" accent2="accent2" accent3="accent3" accent4="accent4" accent5="accent5" accent6="accent6" hlink="hlink" folHlink="folHlink"/>
  <p:hf hdr="0" ftr="0" dt="0"/>
  <p:notesStyle>
    <a:lvl1pPr marL="171450" indent="-182880" algn="l" defTabSz="365760" rtl="0" eaLnBrk="1" latinLnBrk="0" hangingPunct="1">
      <a:lnSpc>
        <a:spcPct val="85000"/>
      </a:lnSpc>
      <a:spcBef>
        <a:spcPts val="800"/>
      </a:spcBef>
      <a:buClr>
        <a:schemeClr val="tx1"/>
      </a:buClr>
      <a:buSzPct val="80000"/>
      <a:buFont typeface="Arial" charset="0"/>
      <a:buChar char="•"/>
      <a:defRPr sz="1200" kern="1200" baseline="0">
        <a:solidFill>
          <a:schemeClr val="tx1"/>
        </a:solidFill>
        <a:effectLst/>
        <a:latin typeface="+mn-lt"/>
        <a:ea typeface="+mn-ea"/>
        <a:cs typeface="Arial" pitchFamily="34" charset="0"/>
      </a:defRPr>
    </a:lvl1pPr>
    <a:lvl2pPr marL="342900" indent="-182880" algn="l" defTabSz="365760" rtl="0" eaLnBrk="1" latinLnBrk="0" hangingPunct="1">
      <a:lnSpc>
        <a:spcPct val="85000"/>
      </a:lnSpc>
      <a:spcBef>
        <a:spcPts val="800"/>
      </a:spcBef>
      <a:buClr>
        <a:schemeClr val="tx1">
          <a:lumMod val="65000"/>
          <a:lumOff val="35000"/>
        </a:schemeClr>
      </a:buClr>
      <a:buSzPct val="80000"/>
      <a:buFont typeface="Arial" charset="0"/>
      <a:buChar char="•"/>
      <a:tabLst/>
      <a:defRPr sz="1200" kern="1200" baseline="0">
        <a:solidFill>
          <a:schemeClr val="tx1"/>
        </a:solidFill>
        <a:latin typeface="+mn-lt"/>
        <a:ea typeface="+mn-ea"/>
        <a:cs typeface="Arial" pitchFamily="34" charset="0"/>
      </a:defRPr>
    </a:lvl2pPr>
    <a:lvl3pPr marL="515938" indent="-182880" algn="l" defTabSz="365760" rtl="0" eaLnBrk="1" latinLnBrk="0" hangingPunct="1">
      <a:lnSpc>
        <a:spcPct val="85000"/>
      </a:lnSpc>
      <a:spcBef>
        <a:spcPts val="800"/>
      </a:spcBef>
      <a:buClr>
        <a:schemeClr val="tx1">
          <a:lumMod val="65000"/>
          <a:lumOff val="35000"/>
        </a:schemeClr>
      </a:buClr>
      <a:buSzPct val="100000"/>
      <a:buFont typeface="Calibri" panose="020F0502020204030204" pitchFamily="34" charset="0"/>
      <a:buChar char="-"/>
      <a:tabLst/>
      <a:defRPr sz="1200" kern="1200" baseline="0">
        <a:solidFill>
          <a:schemeClr val="tx1"/>
        </a:solidFill>
        <a:latin typeface="+mn-lt"/>
        <a:ea typeface="+mn-ea"/>
        <a:cs typeface="Arial" pitchFamily="34" charset="0"/>
      </a:defRPr>
    </a:lvl3pPr>
    <a:lvl4pPr marL="688975" indent="-173038" algn="l" defTabSz="685800" rtl="0" eaLnBrk="1" latinLnBrk="0" hangingPunct="1">
      <a:lnSpc>
        <a:spcPct val="100000"/>
      </a:lnSpc>
      <a:buClr>
        <a:schemeClr val="tx1">
          <a:lumMod val="65000"/>
          <a:lumOff val="35000"/>
        </a:schemeClr>
      </a:buClr>
      <a:buSzPct val="80000"/>
      <a:buFont typeface="Arial" charset="0"/>
      <a:buChar char="•"/>
      <a:tabLst/>
      <a:defRPr sz="1200" kern="1200" baseline="0">
        <a:solidFill>
          <a:schemeClr val="tx1">
            <a:lumMod val="65000"/>
            <a:lumOff val="35000"/>
          </a:schemeClr>
        </a:solidFill>
        <a:latin typeface="+mn-lt"/>
        <a:ea typeface="+mn-ea"/>
        <a:cs typeface="Arial" pitchFamily="34" charset="0"/>
      </a:defRPr>
    </a:lvl4pPr>
    <a:lvl5pPr marL="860425" indent="-165100" algn="l" defTabSz="685800" rtl="0" eaLnBrk="1" latinLnBrk="0" hangingPunct="1">
      <a:lnSpc>
        <a:spcPct val="100000"/>
      </a:lnSpc>
      <a:buClr>
        <a:schemeClr val="tx1">
          <a:lumMod val="65000"/>
          <a:lumOff val="35000"/>
        </a:schemeClr>
      </a:buClr>
      <a:buSzPct val="80000"/>
      <a:buFont typeface="Arial" charset="0"/>
      <a:buChar char="•"/>
      <a:tabLst/>
      <a:defRPr sz="1200" kern="1200" baseline="0">
        <a:solidFill>
          <a:schemeClr val="tx1">
            <a:lumMod val="65000"/>
            <a:lumOff val="35000"/>
          </a:schemeClr>
        </a:solidFill>
        <a:latin typeface="+mn-lt"/>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smtClean="0"/>
              <a:t>Simple examples in our econometric courses suggest to students that any time you want to test an </a:t>
            </a:r>
            <a:r>
              <a:rPr lang="en-US" dirty="0" err="1" smtClean="0"/>
              <a:t>anonomly</a:t>
            </a:r>
            <a:r>
              <a:rPr lang="en-US" baseline="0" dirty="0" smtClean="0"/>
              <a:t> all you have to do is include a dummy variable. </a:t>
            </a:r>
          </a:p>
          <a:p>
            <a:r>
              <a:rPr lang="en-US" baseline="0" dirty="0" smtClean="0"/>
              <a:t>This is simplistic and wrong</a:t>
            </a:r>
          </a:p>
          <a:p>
            <a:r>
              <a:rPr lang="en-US" baseline="0" dirty="0" smtClean="0"/>
              <a:t>We need to model the process</a:t>
            </a:r>
            <a:endParaRPr lang="en-US" dirty="0"/>
          </a:p>
        </p:txBody>
      </p:sp>
    </p:spTree>
    <p:extLst>
      <p:ext uri="{BB962C8B-B14F-4D97-AF65-F5344CB8AC3E}">
        <p14:creationId xmlns:p14="http://schemas.microsoft.com/office/powerpoint/2010/main" val="9900503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SAS G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20143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Image Onl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672728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473740"/>
          </a:xfrm>
        </p:spPr>
        <p:txBody>
          <a:bodyPr>
            <a:noAutofit/>
          </a:bodyPr>
          <a:lstStyle>
            <a:lvl1pPr>
              <a:defRPr sz="2400">
                <a:solidFill>
                  <a:srgbClr val="C00000"/>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03008072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extLst>
      <p:ext uri="{BB962C8B-B14F-4D97-AF65-F5344CB8AC3E}">
        <p14:creationId xmlns:p14="http://schemas.microsoft.com/office/powerpoint/2010/main" val="1477731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405778"/>
          </a:xfrm>
        </p:spPr>
        <p:txBody>
          <a:bodyPr>
            <a:normAutofit/>
          </a:bodyPr>
          <a:lstStyle>
            <a:lvl1pPr>
              <a:defRPr sz="2400">
                <a:solidFill>
                  <a:srgbClr val="C00000"/>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8650" y="902044"/>
            <a:ext cx="7886700" cy="373067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8261460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777871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2998"/>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dirty="0"/>
              <a:t>Click to edit subtitle</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Midn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2998"/>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dirty="0"/>
              <a:t>Click to edit subtitle</a:t>
            </a:r>
          </a:p>
        </p:txBody>
      </p:sp>
    </p:spTree>
    <p:extLst>
      <p:ext uri="{BB962C8B-B14F-4D97-AF65-F5344CB8AC3E}">
        <p14:creationId xmlns:p14="http://schemas.microsoft.com/office/powerpoint/2010/main" val="40821588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rgbClr val="029BDA"/>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626364" y="1016459"/>
            <a:ext cx="7891272" cy="3642853"/>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Tree>
    <p:extLst>
      <p:ext uri="{BB962C8B-B14F-4D97-AF65-F5344CB8AC3E}">
        <p14:creationId xmlns:p14="http://schemas.microsoft.com/office/powerpoint/2010/main" val="13082612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626364" y="640080"/>
            <a:ext cx="7891272" cy="274320"/>
          </a:xfrm>
        </p:spPr>
        <p:txBody>
          <a:bodyPr wrap="square" anchor="ctr" anchorCtr="0">
            <a:noAutofit/>
          </a:bodyPr>
          <a:lstStyle>
            <a:lvl1pPr marL="0" indent="0" algn="ctr">
              <a:lnSpc>
                <a:spcPct val="100000"/>
              </a:lnSpc>
              <a:spcBef>
                <a:spcPts val="0"/>
              </a:spcBef>
              <a:buFont typeface="Arial" pitchFamily="34" charset="0"/>
              <a:buNone/>
              <a:defRPr sz="2200" b="0" cap="none" baseline="0">
                <a:solidFill>
                  <a:srgbClr val="029BDA"/>
                </a:solidFill>
                <a:latin typeface="+mj-lt"/>
              </a:defRPr>
            </a:lvl1pPr>
          </a:lstStyle>
          <a:p>
            <a:pPr lvl="0"/>
            <a:r>
              <a:rPr lang="en-US" dirty="0"/>
              <a:t>Click to edit subtitle</a:t>
            </a:r>
          </a:p>
        </p:txBody>
      </p:sp>
    </p:spTree>
    <p:extLst>
      <p:ext uri="{BB962C8B-B14F-4D97-AF65-F5344CB8AC3E}">
        <p14:creationId xmlns:p14="http://schemas.microsoft.com/office/powerpoint/2010/main" val="191832423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baseline="0">
                <a:solidFill>
                  <a:schemeClr val="tx2"/>
                </a:solidFill>
              </a:defRPr>
            </a:lvl1pPr>
          </a:lstStyle>
          <a:p>
            <a:r>
              <a:rPr lang="en-US" dirty="0"/>
              <a:t>Click to Edit Title</a:t>
            </a:r>
          </a:p>
        </p:txBody>
      </p:sp>
    </p:spTree>
    <p:extLst>
      <p:ext uri="{BB962C8B-B14F-4D97-AF65-F5344CB8AC3E}">
        <p14:creationId xmlns:p14="http://schemas.microsoft.com/office/powerpoint/2010/main" val="85906946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627641"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rgbClr val="029BDA"/>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627641" y="1014984"/>
            <a:ext cx="3886200" cy="3639312"/>
          </a:xfrm>
        </p:spPr>
        <p:txBody>
          <a:bodyPr wrap="square" anchor="t" anchorCtr="0">
            <a:normAutofit/>
          </a:bodyPr>
          <a:lstStyle>
            <a:lvl1pPr>
              <a:defRPr sz="2400" baseline="0">
                <a:solidFill>
                  <a:schemeClr val="tx2"/>
                </a:solidFill>
                <a:latin typeface="+mn-lt"/>
              </a:defRPr>
            </a:lvl1pPr>
            <a:lvl2pPr>
              <a:defRPr sz="2000" baseline="0">
                <a:latin typeface="+mn-lt"/>
              </a:defRPr>
            </a:lvl2pPr>
            <a:lvl3pPr>
              <a:defRPr sz="1600" baseline="0">
                <a:latin typeface="+mn-lt"/>
              </a:defRPr>
            </a:lvl3pPr>
            <a:lvl4pPr>
              <a:defRPr sz="1200" baseline="0">
                <a:latin typeface="+mj-lt"/>
              </a:defRPr>
            </a:lvl4pPr>
            <a:lvl5pPr>
              <a:defRPr sz="1000" baseline="0">
                <a:latin typeface="+mj-lt"/>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8" name="Content Placeholder 3"/>
          <p:cNvSpPr>
            <a:spLocks noGrp="1"/>
          </p:cNvSpPr>
          <p:nvPr>
            <p:ph sz="quarter" idx="10" hasCustomPrompt="1"/>
          </p:nvPr>
        </p:nvSpPr>
        <p:spPr>
          <a:xfrm>
            <a:off x="4631436" y="1014984"/>
            <a:ext cx="3886200" cy="3639312"/>
          </a:xfrm>
        </p:spPr>
        <p:txBody>
          <a:bodyPr wrap="square" anchor="t" anchorCtr="0">
            <a:normAutofit/>
          </a:bodyPr>
          <a:lstStyle>
            <a:lvl1pPr>
              <a:defRPr sz="2400" baseline="0">
                <a:solidFill>
                  <a:schemeClr val="tx2"/>
                </a:solidFill>
                <a:latin typeface="+mn-lt"/>
              </a:defRPr>
            </a:lvl1pPr>
            <a:lvl2pPr>
              <a:defRPr sz="2000" baseline="0">
                <a:latin typeface="+mn-lt"/>
              </a:defRPr>
            </a:lvl2pPr>
            <a:lvl3pPr>
              <a:defRPr sz="1600" baseline="0">
                <a:latin typeface="+mn-lt"/>
              </a:defRPr>
            </a:lvl3pPr>
            <a:lvl4pPr>
              <a:defRPr sz="1200" baseline="0">
                <a:latin typeface="+mj-lt"/>
              </a:defRPr>
            </a:lvl4pPr>
            <a:lvl5pPr>
              <a:defRPr sz="1000" baseline="0">
                <a:latin typeface="+mj-lt"/>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Tree>
    <p:extLst>
      <p:ext uri="{BB962C8B-B14F-4D97-AF65-F5344CB8AC3E}">
        <p14:creationId xmlns:p14="http://schemas.microsoft.com/office/powerpoint/2010/main" val="259413158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Dark">
    <p:bg>
      <p:bgPr>
        <a:solidFill>
          <a:srgbClr val="002C48"/>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1" hasCustomPrompt="1"/>
          </p:nvPr>
        </p:nvSpPr>
        <p:spPr>
          <a:xfrm>
            <a:off x="626364" y="773321"/>
            <a:ext cx="7891272" cy="3885991"/>
          </a:xfrm>
        </p:spPr>
        <p:txBody>
          <a:bodyPr wrap="square" anchor="t" anchorCtr="0">
            <a:normAutofit/>
          </a:bodyPr>
          <a:lstStyle>
            <a:lvl1pPr>
              <a:buClr>
                <a:schemeClr val="bg1"/>
              </a:buClr>
              <a:defRPr baseline="0">
                <a:solidFill>
                  <a:schemeClr val="bg1"/>
                </a:solidFill>
              </a:defRPr>
            </a:lvl1pPr>
            <a:lvl2pPr>
              <a:buClr>
                <a:schemeClr val="bg1"/>
              </a:buClr>
              <a:defRPr baseline="0">
                <a:solidFill>
                  <a:schemeClr val="bg1"/>
                </a:solidFill>
              </a:defRPr>
            </a:lvl2pPr>
            <a:lvl3pPr>
              <a:buClr>
                <a:schemeClr val="bg1"/>
              </a:buClr>
              <a:defRPr baseline="0">
                <a:solidFill>
                  <a:schemeClr val="bg1"/>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bg1"/>
                </a:solidFill>
              </a:defRPr>
            </a:lvl1pPr>
          </a:lstStyle>
          <a:p>
            <a:r>
              <a:rPr lang="en-US" dirty="0"/>
              <a:t>Click to Edit Title</a:t>
            </a:r>
          </a:p>
        </p:txBody>
      </p:sp>
      <p:sp>
        <p:nvSpPr>
          <p:cNvPr id="5" name="TextBox 4"/>
          <p:cNvSpPr txBox="1"/>
          <p:nvPr userDrawn="1"/>
        </p:nvSpPr>
        <p:spPr>
          <a:xfrm>
            <a:off x="0" y="4965552"/>
            <a:ext cx="91440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00" dirty="0">
                <a:solidFill>
                  <a:schemeClr val="bg1">
                    <a:lumMod val="50000"/>
                  </a:schemeClr>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pPr algn="ctr"/>
            <a:endParaRPr lang="en-US" sz="500" dirty="0">
              <a:solidFill>
                <a:schemeClr val="bg1">
                  <a:lumMod val="50000"/>
                </a:schemeClr>
              </a:solidFill>
            </a:endParaRPr>
          </a:p>
        </p:txBody>
      </p:sp>
      <p:pic>
        <p:nvPicPr>
          <p:cNvPr id="6" name="Picture 5">
            <a:extLst>
              <a:ext uri="{FF2B5EF4-FFF2-40B4-BE49-F238E27FC236}">
                <a16:creationId xmlns:a16="http://schemas.microsoft.com/office/drawing/2014/main" id="{82F3E3AD-B4A5-5F4F-BED7-D38956D9426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90586"/>
          <a:stretch/>
        </p:blipFill>
        <p:spPr>
          <a:xfrm>
            <a:off x="0" y="4659312"/>
            <a:ext cx="9144000" cy="484188"/>
          </a:xfrm>
          <a:prstGeom prst="rect">
            <a:avLst/>
          </a:prstGeom>
        </p:spPr>
      </p:pic>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losing Slide VIRTUAL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2999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626364" y="192024"/>
            <a:ext cx="7891272" cy="457200"/>
          </a:xfrm>
          <a:prstGeom prst="rect">
            <a:avLst/>
          </a:prstGeom>
        </p:spPr>
        <p:txBody>
          <a:bodyPr vert="horz" wrap="square" lIns="91440" tIns="45720" rIns="91440" bIns="45720" rtlCol="0" anchor="ctr" anchorCtr="0">
            <a:noAutofit/>
          </a:bodyPr>
          <a:lstStyle/>
          <a:p>
            <a:pPr lvl="0"/>
            <a:r>
              <a:rPr lang="en-US" dirty="0"/>
              <a:t>Click to edit Master title style</a:t>
            </a:r>
          </a:p>
        </p:txBody>
      </p:sp>
      <p:sp>
        <p:nvSpPr>
          <p:cNvPr id="3" name="Text Placeholder 2"/>
          <p:cNvSpPr>
            <a:spLocks noGrp="1"/>
          </p:cNvSpPr>
          <p:nvPr>
            <p:ph type="body" idx="1"/>
          </p:nvPr>
        </p:nvSpPr>
        <p:spPr>
          <a:xfrm>
            <a:off x="626364" y="1014984"/>
            <a:ext cx="7891272" cy="3639312"/>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7" name="TextBox 6"/>
          <p:cNvSpPr txBox="1"/>
          <p:nvPr userDrawn="1"/>
        </p:nvSpPr>
        <p:spPr>
          <a:xfrm>
            <a:off x="0" y="20635782"/>
            <a:ext cx="37490400" cy="615553"/>
          </a:xfrm>
          <a:prstGeom prst="rect">
            <a:avLst/>
          </a:prstGeom>
          <a:noFill/>
        </p:spPr>
        <p:txBody>
          <a:bodyPr wrap="square" rtlCol="0">
            <a:spAutoFit/>
          </a:bodyPr>
          <a:lstStyle/>
          <a:p>
            <a:pPr algn="ctr"/>
            <a:r>
              <a:rPr lang="en-US" sz="1600" dirty="0">
                <a:solidFill>
                  <a:schemeClr val="bg1"/>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endParaRPr lang="en-US" sz="1800" dirty="0">
              <a:solidFill>
                <a:schemeClr val="bg1"/>
              </a:solidFill>
            </a:endParaRPr>
          </a:p>
        </p:txBody>
      </p:sp>
      <p:sp>
        <p:nvSpPr>
          <p:cNvPr id="8" name="TextBox 7"/>
          <p:cNvSpPr txBox="1"/>
          <p:nvPr userDrawn="1"/>
        </p:nvSpPr>
        <p:spPr>
          <a:xfrm>
            <a:off x="152400" y="20788182"/>
            <a:ext cx="37490400" cy="615553"/>
          </a:xfrm>
          <a:prstGeom prst="rect">
            <a:avLst/>
          </a:prstGeom>
          <a:noFill/>
        </p:spPr>
        <p:txBody>
          <a:bodyPr wrap="square" rtlCol="0">
            <a:spAutoFit/>
          </a:bodyPr>
          <a:lstStyle/>
          <a:p>
            <a:pPr algn="ctr"/>
            <a:r>
              <a:rPr lang="en-US" sz="1600" dirty="0">
                <a:solidFill>
                  <a:schemeClr val="bg1"/>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endParaRPr lang="en-US" sz="1800" dirty="0">
              <a:solidFill>
                <a:schemeClr val="bg1"/>
              </a:solidFill>
            </a:endParaRPr>
          </a:p>
        </p:txBody>
      </p:sp>
      <p:sp>
        <p:nvSpPr>
          <p:cNvPr id="4" name="TextBox 3"/>
          <p:cNvSpPr txBox="1"/>
          <p:nvPr userDrawn="1"/>
        </p:nvSpPr>
        <p:spPr>
          <a:xfrm>
            <a:off x="0" y="4965552"/>
            <a:ext cx="91440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00" dirty="0">
                <a:solidFill>
                  <a:schemeClr val="bg1">
                    <a:lumMod val="50000"/>
                  </a:schemeClr>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pPr algn="ctr"/>
            <a:endParaRPr lang="en-US" sz="500" dirty="0">
              <a:solidFill>
                <a:schemeClr val="bg1">
                  <a:lumMod val="50000"/>
                </a:schemeClr>
              </a:solidFill>
            </a:endParaRPr>
          </a:p>
        </p:txBody>
      </p:sp>
      <p:pic>
        <p:nvPicPr>
          <p:cNvPr id="9" name="Picture 8">
            <a:extLst>
              <a:ext uri="{FF2B5EF4-FFF2-40B4-BE49-F238E27FC236}">
                <a16:creationId xmlns:a16="http://schemas.microsoft.com/office/drawing/2014/main" id="{9D768771-7F9C-EA4E-96DC-E5FD70977E4B}"/>
              </a:ext>
            </a:extLst>
          </p:cNvPr>
          <p:cNvPicPr>
            <a:picLocks noChangeAspect="1"/>
          </p:cNvPicPr>
          <p:nvPr userDrawn="1"/>
        </p:nvPicPr>
        <p:blipFill rotWithShape="1">
          <a:blip r:embed="rId16" cstate="print">
            <a:extLst>
              <a:ext uri="{28A0092B-C50C-407E-A947-70E740481C1C}">
                <a14:useLocalDpi xmlns:a14="http://schemas.microsoft.com/office/drawing/2010/main" val="0"/>
              </a:ext>
            </a:extLst>
          </a:blip>
          <a:srcRect t="90489" r="86951"/>
          <a:stretch/>
        </p:blipFill>
        <p:spPr>
          <a:xfrm>
            <a:off x="0" y="4654296"/>
            <a:ext cx="1193180" cy="489204"/>
          </a:xfrm>
          <a:prstGeom prst="rect">
            <a:avLst/>
          </a:prstGeom>
        </p:spPr>
      </p:pic>
      <p:pic>
        <p:nvPicPr>
          <p:cNvPr id="11" name="Picture 10">
            <a:extLst>
              <a:ext uri="{FF2B5EF4-FFF2-40B4-BE49-F238E27FC236}">
                <a16:creationId xmlns:a16="http://schemas.microsoft.com/office/drawing/2014/main" id="{767027EF-8AC4-7F4B-B859-0E1397C798E5}"/>
              </a:ext>
            </a:extLst>
          </p:cNvPr>
          <p:cNvPicPr>
            <a:picLocks noChangeAspect="1"/>
          </p:cNvPicPr>
          <p:nvPr userDrawn="1"/>
        </p:nvPicPr>
        <p:blipFill rotWithShape="1">
          <a:blip r:embed="rId16" cstate="print">
            <a:extLst>
              <a:ext uri="{28A0092B-C50C-407E-A947-70E740481C1C}">
                <a14:useLocalDpi xmlns:a14="http://schemas.microsoft.com/office/drawing/2010/main" val="0"/>
              </a:ext>
            </a:extLst>
          </a:blip>
          <a:srcRect l="71341" t="90489"/>
          <a:stretch/>
        </p:blipFill>
        <p:spPr>
          <a:xfrm>
            <a:off x="6523462" y="4654296"/>
            <a:ext cx="2620537" cy="489204"/>
          </a:xfrm>
          <a:prstGeom prst="rect">
            <a:avLst/>
          </a:prstGeom>
        </p:spPr>
      </p:pic>
    </p:spTree>
    <p:extLst>
      <p:ext uri="{BB962C8B-B14F-4D97-AF65-F5344CB8AC3E}">
        <p14:creationId xmlns:p14="http://schemas.microsoft.com/office/powerpoint/2010/main" val="524744438"/>
      </p:ext>
    </p:extLst>
  </p:cSld>
  <p:clrMap bg1="lt1" tx1="dk1" bg2="lt2" tx2="dk2" accent1="accent1" accent2="accent2" accent3="accent3" accent4="accent4" accent5="accent5" accent6="accent6" hlink="hlink" folHlink="folHlink"/>
  <p:sldLayoutIdLst>
    <p:sldLayoutId id="2147483985" r:id="rId1"/>
    <p:sldLayoutId id="2147483983" r:id="rId2"/>
    <p:sldLayoutId id="2147483986" r:id="rId3"/>
    <p:sldLayoutId id="2147483927" r:id="rId4"/>
    <p:sldLayoutId id="2147483928" r:id="rId5"/>
    <p:sldLayoutId id="2147483929" r:id="rId6"/>
    <p:sldLayoutId id="2147483930" r:id="rId7"/>
    <p:sldLayoutId id="2147483980" r:id="rId8"/>
    <p:sldLayoutId id="2147483987" r:id="rId9"/>
    <p:sldLayoutId id="2147483941" r:id="rId10"/>
    <p:sldLayoutId id="2147483988" r:id="rId11"/>
    <p:sldLayoutId id="2147483989" r:id="rId12"/>
    <p:sldLayoutId id="2147483990" r:id="rId13"/>
    <p:sldLayoutId id="2147483991" r:id="rId14"/>
  </p:sldLayoutIdLst>
  <p:transition>
    <p:fade/>
  </p:transition>
  <p:hf sldNum="0" hdr="0" ftr="0" dt="0"/>
  <p:txStyles>
    <p:title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p:titleStyle>
    <p:bodyStyle>
      <a:lvl1pPr marL="182880" indent="-182880" algn="l" defTabSz="365760" rtl="0" eaLnBrk="1" latinLnBrk="0" hangingPunct="1">
        <a:lnSpc>
          <a:spcPct val="85000"/>
        </a:lnSpc>
        <a:spcBef>
          <a:spcPts val="800"/>
        </a:spcBef>
        <a:spcAft>
          <a:spcPts val="0"/>
        </a:spcAft>
        <a:buClr>
          <a:schemeClr val="tx2"/>
        </a:buClr>
        <a:buSzPct val="80000"/>
        <a:buFont typeface="Arial" pitchFamily="34" charset="0"/>
        <a:buChar char="•"/>
        <a:defRPr sz="28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accent3"/>
        </a:buClr>
        <a:buSzPct val="80000"/>
        <a:buFont typeface="Arial" pitchFamily="34" charset="0"/>
        <a:buChar char="•"/>
        <a:tabLst/>
        <a:defRPr sz="2400" kern="1200" baseline="0">
          <a:solidFill>
            <a:schemeClr val="tx2"/>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2"/>
        </a:buClr>
        <a:buSzPct val="100000"/>
        <a:buFont typeface="Arial" charset="0"/>
        <a:buChar char="•"/>
        <a:defRPr sz="1800" kern="1200" baseline="0">
          <a:solidFill>
            <a:schemeClr val="tx2"/>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xkcd.com/1838/" TargetMode="External"/><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23875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3258" y="1872409"/>
            <a:ext cx="6858000" cy="1790700"/>
          </a:xfrm>
        </p:spPr>
        <p:txBody>
          <a:bodyPr>
            <a:normAutofit fontScale="90000"/>
          </a:bodyPr>
          <a:lstStyle/>
          <a:p>
            <a:r>
              <a:rPr lang="en-US" dirty="0" smtClean="0"/>
              <a:t>Pitfall #6. Failure to  </a:t>
            </a:r>
            <a:br>
              <a:rPr lang="en-US" dirty="0" smtClean="0"/>
            </a:br>
            <a:r>
              <a:rPr lang="en-US" dirty="0" smtClean="0"/>
              <a:t>model </a:t>
            </a:r>
            <a:r>
              <a:rPr lang="en-US" dirty="0"/>
              <a:t>theory and data anomalies and know the difference.</a:t>
            </a:r>
          </a:p>
        </p:txBody>
      </p:sp>
    </p:spTree>
    <p:extLst>
      <p:ext uri="{BB962C8B-B14F-4D97-AF65-F5344CB8AC3E}">
        <p14:creationId xmlns:p14="http://schemas.microsoft.com/office/powerpoint/2010/main" val="420744758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705174"/>
            <a:ext cx="7886700" cy="3927550"/>
          </a:xfrm>
        </p:spPr>
        <p:txBody>
          <a:bodyPr>
            <a:normAutofit fontScale="62500" lnSpcReduction="20000"/>
          </a:bodyPr>
          <a:lstStyle/>
          <a:p>
            <a:pPr marL="0" indent="0">
              <a:buNone/>
            </a:pPr>
            <a:r>
              <a:rPr lang="en-US" dirty="0"/>
              <a:t>Business problem:</a:t>
            </a:r>
          </a:p>
          <a:p>
            <a:pPr marL="685800" lvl="2" indent="0">
              <a:buNone/>
            </a:pPr>
            <a:r>
              <a:rPr lang="en-US" sz="2900" dirty="0"/>
              <a:t>What was the value of a policy change, D, on our outcome metric, tax revenue, Y?</a:t>
            </a:r>
          </a:p>
          <a:p>
            <a:pPr marL="685800" lvl="2" indent="0">
              <a:buNone/>
            </a:pPr>
            <a:endParaRPr lang="en-US" dirty="0"/>
          </a:p>
          <a:p>
            <a:pPr marL="0" indent="0">
              <a:buNone/>
            </a:pPr>
            <a:r>
              <a:rPr lang="en-US" dirty="0"/>
              <a:t>Articulate the problem:	</a:t>
            </a:r>
          </a:p>
          <a:p>
            <a:pPr marL="685800" lvl="2" indent="0">
              <a:buNone/>
            </a:pPr>
            <a:r>
              <a:rPr lang="en-US" sz="2100" b="1" dirty="0" smtClean="0">
                <a:solidFill>
                  <a:srgbClr val="C00000"/>
                </a:solidFill>
              </a:rPr>
              <a:t>Modeling theory:</a:t>
            </a:r>
            <a:r>
              <a:rPr lang="en-US" sz="2100" dirty="0" smtClean="0"/>
              <a:t> </a:t>
            </a:r>
            <a:endParaRPr lang="en-US" sz="2100" dirty="0"/>
          </a:p>
          <a:p>
            <a:pPr marL="685800" lvl="2" indent="0">
              <a:buNone/>
            </a:pPr>
            <a:r>
              <a:rPr lang="en-US" sz="2100" dirty="0"/>
              <a:t>	</a:t>
            </a:r>
            <a:r>
              <a:rPr lang="en-US" sz="2900" dirty="0" smtClean="0"/>
              <a:t>Is </a:t>
            </a:r>
            <a:r>
              <a:rPr lang="en-US" sz="2900" dirty="0"/>
              <a:t>the trend of our metric, Y, changed positively or negatively by our </a:t>
            </a:r>
          </a:p>
          <a:p>
            <a:pPr marL="685800" lvl="2" indent="0">
              <a:buNone/>
            </a:pPr>
            <a:r>
              <a:rPr lang="en-US" sz="2900" dirty="0"/>
              <a:t>	measure of the policy/intervention, D? </a:t>
            </a:r>
          </a:p>
          <a:p>
            <a:pPr marL="685800" lvl="2" indent="0">
              <a:buNone/>
            </a:pPr>
            <a:endParaRPr lang="en-US" sz="2100" dirty="0"/>
          </a:p>
          <a:p>
            <a:pPr marL="1051560" lvl="4" indent="0">
              <a:buNone/>
            </a:pPr>
            <a:r>
              <a:rPr lang="en-US" sz="1300" dirty="0"/>
              <a:t>	</a:t>
            </a:r>
            <a:r>
              <a:rPr lang="en-US" sz="1900" dirty="0"/>
              <a:t>H</a:t>
            </a:r>
            <a:r>
              <a:rPr lang="en-US" sz="1900" baseline="-25000" dirty="0"/>
              <a:t>0</a:t>
            </a:r>
            <a:r>
              <a:rPr lang="en-US" sz="1900" dirty="0"/>
              <a:t>: An intervention that begins in T=8 has no effect on the trend </a:t>
            </a:r>
            <a:r>
              <a:rPr lang="en-US" sz="1900" dirty="0" smtClean="0"/>
              <a:t>line of Y. </a:t>
            </a:r>
            <a:endParaRPr lang="en-US" sz="1900" dirty="0"/>
          </a:p>
          <a:p>
            <a:pPr marL="1051560" lvl="4" indent="0">
              <a:buNone/>
            </a:pPr>
            <a:r>
              <a:rPr lang="en-US" sz="1900" dirty="0"/>
              <a:t>	H</a:t>
            </a:r>
            <a:r>
              <a:rPr lang="en-US" sz="1900" baseline="-25000" dirty="0"/>
              <a:t>1</a:t>
            </a:r>
            <a:r>
              <a:rPr lang="en-US" sz="1900" dirty="0"/>
              <a:t>: An intervention at T=8 changes the trend </a:t>
            </a:r>
            <a:r>
              <a:rPr lang="en-US" sz="1900" dirty="0" smtClean="0"/>
              <a:t>line of Y.</a:t>
            </a:r>
            <a:endParaRPr lang="en-US" sz="1900" dirty="0"/>
          </a:p>
          <a:p>
            <a:pPr marL="685800" lvl="2" indent="0">
              <a:buNone/>
            </a:pPr>
            <a:endParaRPr lang="en-US" sz="2100" dirty="0"/>
          </a:p>
          <a:p>
            <a:pPr marL="685800" lvl="2" indent="0">
              <a:buNone/>
            </a:pPr>
            <a:r>
              <a:rPr lang="en-US" sz="2100" b="1" dirty="0" smtClean="0">
                <a:solidFill>
                  <a:srgbClr val="C00000"/>
                </a:solidFill>
              </a:rPr>
              <a:t>Data Anomalies:</a:t>
            </a:r>
            <a:r>
              <a:rPr lang="en-US" sz="2100" dirty="0" smtClean="0"/>
              <a:t> </a:t>
            </a:r>
            <a:endParaRPr lang="en-US" sz="2100" dirty="0"/>
          </a:p>
          <a:p>
            <a:pPr marL="822960" lvl="1" indent="0">
              <a:buNone/>
            </a:pPr>
            <a:r>
              <a:rPr lang="en-US" sz="2900" dirty="0"/>
              <a:t>The actual equation is nonlinear in variables and the intervention has no effect. That is, the natural nonlinear progression is why it may appear that the intervention D has an effect.</a:t>
            </a:r>
          </a:p>
          <a:p>
            <a:pPr marL="0" indent="0">
              <a:buNone/>
            </a:pPr>
            <a:endParaRPr lang="en-US" dirty="0"/>
          </a:p>
        </p:txBody>
      </p:sp>
    </p:spTree>
    <p:extLst>
      <p:ext uri="{BB962C8B-B14F-4D97-AF65-F5344CB8AC3E}">
        <p14:creationId xmlns:p14="http://schemas.microsoft.com/office/powerpoint/2010/main" val="18877400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873" y="2588259"/>
            <a:ext cx="8610600" cy="1962076"/>
          </a:xfrm>
          <a:prstGeom prst="rect">
            <a:avLst/>
          </a:prstGeom>
          <a:solidFill>
            <a:schemeClr val="accent2">
              <a:lumMod val="20000"/>
              <a:lumOff val="80000"/>
            </a:schemeClr>
          </a:solidFill>
          <a:ln w="12700">
            <a:solidFill>
              <a:schemeClr val="accent1"/>
            </a:solidFill>
          </a:ln>
        </p:spPr>
        <p:txBody>
          <a:bodyPr wrap="square">
            <a:spAutoFit/>
          </a:bodyPr>
          <a:lstStyle/>
          <a:p>
            <a:pPr defTabSz="685800">
              <a:defRPr/>
            </a:pPr>
            <a:r>
              <a:rPr lang="en-US" sz="1350" dirty="0" smtClean="0">
                <a:solidFill>
                  <a:prstClr val="black"/>
                </a:solidFill>
                <a:latin typeface="SAS Monospace" panose="020B0609020202020204" pitchFamily="49" charset="0"/>
                <a:ea typeface="Calibri" panose="020F0502020204030204" pitchFamily="34" charset="0"/>
                <a:cs typeface="Times New Roman" panose="02020603050405020304" pitchFamily="18" charset="0"/>
              </a:rPr>
              <a:t>Data </a:t>
            </a:r>
            <a:r>
              <a:rPr lang="en-US" sz="1350" dirty="0" err="1" smtClean="0">
                <a:solidFill>
                  <a:prstClr val="black"/>
                </a:solidFill>
                <a:latin typeface="SAS Monospace" panose="020B0609020202020204" pitchFamily="49" charset="0"/>
                <a:ea typeface="Calibri" panose="020F0502020204030204" pitchFamily="34" charset="0"/>
                <a:cs typeface="Times New Roman" panose="02020603050405020304" pitchFamily="18" charset="0"/>
              </a:rPr>
              <a:t>trdata</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a:t>
            </a:r>
          </a:p>
          <a:p>
            <a:pPr defTabSz="685800">
              <a:defRPr/>
            </a:pP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a:t>
            </a:r>
          </a:p>
          <a:p>
            <a:pPr defTabSz="685800">
              <a:defRPr/>
            </a:pP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set </a:t>
            </a:r>
            <a:r>
              <a:rPr lang="en-US" sz="1350" dirty="0" smtClean="0">
                <a:solidFill>
                  <a:prstClr val="black"/>
                </a:solidFill>
                <a:latin typeface="SAS Monospace" panose="020B0609020202020204" pitchFamily="49" charset="0"/>
                <a:ea typeface="Calibri" panose="020F0502020204030204" pitchFamily="34" charset="0"/>
                <a:cs typeface="Times New Roman" panose="02020603050405020304" pitchFamily="18" charset="0"/>
              </a:rPr>
              <a:t>Y</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a:t>
            </a:r>
            <a:endPar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endParaRPr>
          </a:p>
          <a:p>
            <a:pPr defTabSz="685800">
              <a:defRPr/>
            </a:pP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a:t>
            </a:r>
          </a:p>
          <a:p>
            <a:pPr defTabSz="685800">
              <a:defRPr/>
            </a:pP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T=_N_; 				</a:t>
            </a:r>
            <a:r>
              <a:rPr lang="en-US" sz="1350" b="1" dirty="0">
                <a:solidFill>
                  <a:srgbClr val="70AD47"/>
                </a:solidFill>
                <a:latin typeface="SAS Monospace" panose="020B0609020202020204" pitchFamily="49" charset="0"/>
                <a:ea typeface="Calibri" panose="020F0502020204030204" pitchFamily="34" charset="0"/>
                <a:cs typeface="Times New Roman" panose="02020603050405020304" pitchFamily="18" charset="0"/>
              </a:rPr>
              <a:t>/* 1. </a:t>
            </a:r>
            <a:r>
              <a:rPr lang="en-US" sz="1350" b="1" dirty="0">
                <a:solidFill>
                  <a:srgbClr val="70AD47"/>
                </a:solidFill>
                <a:latin typeface="SAS Monospace" panose="020B0609020202020204" pitchFamily="49" charset="0"/>
                <a:ea typeface="Calibri" panose="020F0502020204030204" pitchFamily="34" charset="0"/>
                <a:cs typeface="Times New Roman" panose="02020603050405020304" pitchFamily="18" charset="0"/>
              </a:rPr>
              <a:t>create time variable. </a:t>
            </a:r>
            <a:r>
              <a:rPr lang="en-US" sz="1350" b="1" dirty="0" smtClean="0">
                <a:solidFill>
                  <a:srgbClr val="70AD47"/>
                </a:solidFill>
                <a:latin typeface="SAS Monospace" panose="020B0609020202020204" pitchFamily="49" charset="0"/>
                <a:ea typeface="Calibri" panose="020F0502020204030204" pitchFamily="34" charset="0"/>
                <a:cs typeface="Times New Roman" panose="02020603050405020304" pitchFamily="18" charset="0"/>
              </a:rPr>
              <a:t>         */</a:t>
            </a:r>
            <a:endParaRPr lang="en-US" sz="1350" b="1" dirty="0">
              <a:solidFill>
                <a:srgbClr val="70AD47"/>
              </a:solidFill>
              <a:latin typeface="SAS Monospace" panose="020B0609020202020204" pitchFamily="49" charset="0"/>
              <a:ea typeface="Calibri" panose="020F0502020204030204" pitchFamily="34" charset="0"/>
              <a:cs typeface="Times New Roman" panose="02020603050405020304" pitchFamily="18" charset="0"/>
            </a:endParaRPr>
          </a:p>
          <a:p>
            <a:pPr defTabSz="685800">
              <a:defRPr/>
            </a:pP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TSQ </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T*T;				</a:t>
            </a:r>
            <a:r>
              <a:rPr lang="en-US" sz="1350" b="1" dirty="0">
                <a:solidFill>
                  <a:srgbClr val="70AD47"/>
                </a:solidFill>
                <a:latin typeface="SAS Monospace" panose="020B0609020202020204" pitchFamily="49" charset="0"/>
                <a:ea typeface="Calibri" panose="020F0502020204030204" pitchFamily="34" charset="0"/>
                <a:cs typeface="Times New Roman" panose="02020603050405020304" pitchFamily="18" charset="0"/>
              </a:rPr>
              <a:t>/* 2. </a:t>
            </a:r>
            <a:r>
              <a:rPr lang="en-US" sz="1350" b="1" dirty="0">
                <a:solidFill>
                  <a:srgbClr val="70AD47"/>
                </a:solidFill>
                <a:latin typeface="SAS Monospace" panose="020B0609020202020204" pitchFamily="49" charset="0"/>
                <a:ea typeface="Calibri" panose="020F0502020204030204" pitchFamily="34" charset="0"/>
                <a:cs typeface="Times New Roman" panose="02020603050405020304" pitchFamily="18" charset="0"/>
              </a:rPr>
              <a:t>and time-squared value. </a:t>
            </a:r>
            <a:r>
              <a:rPr lang="en-US" sz="1350" b="1" dirty="0" smtClean="0">
                <a:solidFill>
                  <a:srgbClr val="70AD47"/>
                </a:solidFill>
                <a:latin typeface="SAS Monospace" panose="020B0609020202020204" pitchFamily="49" charset="0"/>
                <a:ea typeface="Calibri" panose="020F0502020204030204" pitchFamily="34" charset="0"/>
                <a:cs typeface="Times New Roman" panose="02020603050405020304" pitchFamily="18" charset="0"/>
              </a:rPr>
              <a:t>       */</a:t>
            </a:r>
            <a:endParaRPr lang="en-US" sz="1350" b="1" dirty="0">
              <a:solidFill>
                <a:srgbClr val="70AD47"/>
              </a:solidFill>
              <a:latin typeface="SAS Monospace" panose="020B0609020202020204" pitchFamily="49" charset="0"/>
              <a:ea typeface="Calibri" panose="020F0502020204030204" pitchFamily="34" charset="0"/>
              <a:cs typeface="Times New Roman" panose="02020603050405020304" pitchFamily="18" charset="0"/>
            </a:endParaRPr>
          </a:p>
          <a:p>
            <a:pPr defTabSz="685800">
              <a:defRPr/>
            </a:pP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if </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T&gt;=8 then D=1; Else D=0; 	</a:t>
            </a:r>
            <a:r>
              <a:rPr lang="en-US" sz="1350" b="1" dirty="0">
                <a:solidFill>
                  <a:srgbClr val="70AD47"/>
                </a:solidFill>
                <a:latin typeface="SAS Monospace" panose="020B0609020202020204" pitchFamily="49" charset="0"/>
                <a:ea typeface="Calibri" panose="020F0502020204030204" pitchFamily="34" charset="0"/>
                <a:cs typeface="Times New Roman" panose="02020603050405020304" pitchFamily="18" charset="0"/>
              </a:rPr>
              <a:t>/* 3. </a:t>
            </a:r>
            <a:r>
              <a:rPr lang="en-US" sz="1350" b="1" dirty="0">
                <a:solidFill>
                  <a:srgbClr val="70AD47"/>
                </a:solidFill>
                <a:latin typeface="SAS Monospace" panose="020B0609020202020204" pitchFamily="49" charset="0"/>
                <a:ea typeface="Calibri" panose="020F0502020204030204" pitchFamily="34" charset="0"/>
                <a:cs typeface="Times New Roman" panose="02020603050405020304" pitchFamily="18" charset="0"/>
              </a:rPr>
              <a:t>Create binary </a:t>
            </a:r>
            <a:r>
              <a:rPr lang="en-US" sz="1350" b="1" dirty="0" smtClean="0">
                <a:solidFill>
                  <a:srgbClr val="70AD47"/>
                </a:solidFill>
                <a:latin typeface="SAS Monospace" panose="020B0609020202020204" pitchFamily="49" charset="0"/>
                <a:ea typeface="Calibri" panose="020F0502020204030204" pitchFamily="34" charset="0"/>
                <a:cs typeface="Times New Roman" panose="02020603050405020304" pitchFamily="18" charset="0"/>
              </a:rPr>
              <a:t>policy variable  */</a:t>
            </a:r>
            <a:endParaRPr lang="en-US" sz="1350" b="1" dirty="0">
              <a:solidFill>
                <a:srgbClr val="70AD47"/>
              </a:solidFill>
              <a:latin typeface="SAS Monospace" panose="020B0609020202020204" pitchFamily="49" charset="0"/>
              <a:ea typeface="Calibri" panose="020F0502020204030204" pitchFamily="34" charset="0"/>
              <a:cs typeface="Times New Roman" panose="02020603050405020304" pitchFamily="18" charset="0"/>
            </a:endParaRPr>
          </a:p>
          <a:p>
            <a:pPr defTabSz="685800">
              <a:defRPr/>
            </a:pP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DT = D*T; 				</a:t>
            </a:r>
            <a:r>
              <a:rPr lang="en-US" sz="1350" b="1" dirty="0">
                <a:solidFill>
                  <a:srgbClr val="70AD47"/>
                </a:solidFill>
                <a:latin typeface="SAS Monospace" panose="020B0609020202020204" pitchFamily="49" charset="0"/>
                <a:ea typeface="Calibri" panose="020F0502020204030204" pitchFamily="34" charset="0"/>
                <a:cs typeface="Times New Roman" panose="02020603050405020304" pitchFamily="18" charset="0"/>
              </a:rPr>
              <a:t>/* 4. create interaction of D and T. */</a:t>
            </a:r>
          </a:p>
          <a:p>
            <a:pPr defTabSz="685800">
              <a:defRPr/>
            </a:pP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run</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a:t>
            </a:r>
          </a:p>
        </p:txBody>
      </p:sp>
      <p:sp>
        <p:nvSpPr>
          <p:cNvPr id="3" name="Title 1"/>
          <p:cNvSpPr txBox="1">
            <a:spLocks/>
          </p:cNvSpPr>
          <p:nvPr/>
        </p:nvSpPr>
        <p:spPr>
          <a:xfrm>
            <a:off x="377074" y="803129"/>
            <a:ext cx="4283099" cy="405778"/>
          </a:xfrm>
          <a:prstGeom prst="rect">
            <a:avLst/>
          </a:prstGeom>
        </p:spPr>
        <p:txBody>
          <a:bodyPr>
            <a:noAutofit/>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pPr marL="228600" indent="-228600" algn="l">
              <a:buAutoNum type="arabicParenBoth"/>
            </a:pPr>
            <a:r>
              <a:rPr lang="en-US" sz="1200" dirty="0">
                <a:solidFill>
                  <a:srgbClr val="C00000"/>
                </a:solidFill>
              </a:rPr>
              <a:t>R</a:t>
            </a:r>
            <a:r>
              <a:rPr lang="en-US" sz="1200" dirty="0" smtClean="0">
                <a:solidFill>
                  <a:srgbClr val="C00000"/>
                </a:solidFill>
              </a:rPr>
              <a:t>ead the 14 observations from </a:t>
            </a:r>
            <a:r>
              <a:rPr lang="en-US" sz="1200" dirty="0" err="1" smtClean="0">
                <a:solidFill>
                  <a:srgbClr val="C00000"/>
                </a:solidFill>
              </a:rPr>
              <a:t>work.Y</a:t>
            </a:r>
            <a:r>
              <a:rPr lang="en-US" sz="1200" dirty="0" smtClean="0">
                <a:solidFill>
                  <a:srgbClr val="C00000"/>
                </a:solidFill>
              </a:rPr>
              <a:t>, </a:t>
            </a:r>
          </a:p>
          <a:p>
            <a:pPr marL="228600" indent="-228600" algn="l">
              <a:buAutoNum type="arabicParenBoth"/>
            </a:pPr>
            <a:r>
              <a:rPr lang="en-US" sz="1200" dirty="0" smtClean="0">
                <a:solidFill>
                  <a:srgbClr val="C00000"/>
                </a:solidFill>
              </a:rPr>
              <a:t>The policy variable, D, taking values of </a:t>
            </a:r>
            <a:br>
              <a:rPr lang="en-US" sz="1200" dirty="0" smtClean="0">
                <a:solidFill>
                  <a:srgbClr val="C00000"/>
                </a:solidFill>
              </a:rPr>
            </a:br>
            <a:r>
              <a:rPr lang="en-US" sz="1200" dirty="0" smtClean="0">
                <a:solidFill>
                  <a:srgbClr val="C00000"/>
                </a:solidFill>
              </a:rPr>
              <a:t>0 for time periods 1-7 and values of </a:t>
            </a:r>
            <a:br>
              <a:rPr lang="en-US" sz="1200" dirty="0" smtClean="0">
                <a:solidFill>
                  <a:srgbClr val="C00000"/>
                </a:solidFill>
              </a:rPr>
            </a:br>
            <a:r>
              <a:rPr lang="en-US" sz="1200" dirty="0" smtClean="0">
                <a:solidFill>
                  <a:srgbClr val="C00000"/>
                </a:solidFill>
              </a:rPr>
              <a:t>1 for time periods 8 to 14. </a:t>
            </a:r>
            <a:br>
              <a:rPr lang="en-US" sz="1200" dirty="0" smtClean="0">
                <a:solidFill>
                  <a:srgbClr val="C00000"/>
                </a:solidFill>
              </a:rPr>
            </a:br>
            <a:r>
              <a:rPr lang="en-US" sz="1200" dirty="0" smtClean="0">
                <a:solidFill>
                  <a:srgbClr val="C00000"/>
                </a:solidFill>
              </a:rPr>
              <a:t>There is no other data available,</a:t>
            </a:r>
          </a:p>
          <a:p>
            <a:pPr marL="228600" indent="-228600" algn="l">
              <a:buAutoNum type="arabicParenBoth"/>
            </a:pPr>
            <a:r>
              <a:rPr lang="en-US" sz="1200" dirty="0" smtClean="0">
                <a:solidFill>
                  <a:srgbClr val="C00000"/>
                </a:solidFill>
              </a:rPr>
              <a:t>Create and transform variables for testing, and</a:t>
            </a:r>
          </a:p>
          <a:p>
            <a:pPr marL="228600" indent="-228600" algn="l">
              <a:buAutoNum type="arabicParenBoth"/>
            </a:pPr>
            <a:r>
              <a:rPr lang="en-US" sz="1200" dirty="0" smtClean="0">
                <a:solidFill>
                  <a:srgbClr val="C00000"/>
                </a:solidFill>
              </a:rPr>
              <a:t>in this example only assume the data is clean. </a:t>
            </a:r>
            <a:endParaRPr lang="en-US" sz="1200" dirty="0">
              <a:solidFill>
                <a:srgbClr val="C00000"/>
              </a:solidFill>
            </a:endParaRPr>
          </a:p>
        </p:txBody>
      </p:sp>
      <p:sp>
        <p:nvSpPr>
          <p:cNvPr id="5" name="TextBox 4"/>
          <p:cNvSpPr txBox="1"/>
          <p:nvPr/>
        </p:nvSpPr>
        <p:spPr>
          <a:xfrm>
            <a:off x="3766088" y="857372"/>
            <a:ext cx="5199385" cy="1292662"/>
          </a:xfrm>
          <a:prstGeom prst="rect">
            <a:avLst/>
          </a:prstGeom>
          <a:solidFill>
            <a:schemeClr val="accent2">
              <a:lumMod val="20000"/>
              <a:lumOff val="80000"/>
            </a:schemeClr>
          </a:solidFill>
          <a:ln w="12700">
            <a:solidFill>
              <a:schemeClr val="accent1"/>
            </a:solidFill>
          </a:ln>
        </p:spPr>
        <p:txBody>
          <a:bodyPr wrap="square" rtlCol="0">
            <a:spAutoFit/>
          </a:bodyPr>
          <a:lstStyle/>
          <a:p>
            <a:r>
              <a:rPr lang="en-US" sz="1350" dirty="0">
                <a:latin typeface="SAS Monospace" panose="020B0609020202020204" pitchFamily="49" charset="0"/>
              </a:rPr>
              <a:t>DATA Y;</a:t>
            </a:r>
          </a:p>
          <a:p>
            <a:r>
              <a:rPr lang="en-US" sz="1350" dirty="0">
                <a:latin typeface="SAS Monospace" panose="020B0609020202020204" pitchFamily="49" charset="0"/>
              </a:rPr>
              <a:t>   input Y @@; </a:t>
            </a:r>
          </a:p>
          <a:p>
            <a:r>
              <a:rPr lang="en-US" sz="1350" dirty="0">
                <a:latin typeface="SAS Monospace" panose="020B0609020202020204" pitchFamily="49" charset="0"/>
              </a:rPr>
              <a:t>   </a:t>
            </a:r>
            <a:r>
              <a:rPr lang="en-US" sz="1350" dirty="0" err="1">
                <a:latin typeface="SAS Monospace" panose="020B0609020202020204" pitchFamily="49" charset="0"/>
              </a:rPr>
              <a:t>datalines</a:t>
            </a:r>
            <a:r>
              <a:rPr lang="en-US" sz="1350" dirty="0">
                <a:latin typeface="SAS Monospace" panose="020B0609020202020204" pitchFamily="49" charset="0"/>
              </a:rPr>
              <a:t>;  </a:t>
            </a:r>
          </a:p>
          <a:p>
            <a:r>
              <a:rPr lang="en-US" sz="1200" dirty="0">
                <a:latin typeface="SAS Monospace" panose="020B0609020202020204" pitchFamily="49" charset="0"/>
              </a:rPr>
              <a:t>   12.35  13.71  16.00  17.94  20.76  21.11  24.63</a:t>
            </a:r>
          </a:p>
          <a:p>
            <a:r>
              <a:rPr lang="en-US" sz="1200" dirty="0">
                <a:latin typeface="SAS Monospace" panose="020B0609020202020204" pitchFamily="49" charset="0"/>
              </a:rPr>
              <a:t>   27.56  32.88  35.16  39.26  44.28  47.27  51.55;</a:t>
            </a:r>
          </a:p>
          <a:p>
            <a:r>
              <a:rPr lang="en-US" sz="1350" dirty="0">
                <a:latin typeface="SAS Monospace" panose="020B0609020202020204" pitchFamily="49" charset="0"/>
              </a:rPr>
              <a:t>   run</a:t>
            </a:r>
            <a:r>
              <a:rPr lang="en-US" sz="1350" dirty="0" smtClean="0">
                <a:latin typeface="SAS Monospace" panose="020B0609020202020204" pitchFamily="49" charset="0"/>
              </a:rPr>
              <a:t>;</a:t>
            </a:r>
            <a:endParaRPr lang="en-US" sz="1350" dirty="0"/>
          </a:p>
        </p:txBody>
      </p:sp>
      <p:sp>
        <p:nvSpPr>
          <p:cNvPr id="6" name="Title 5"/>
          <p:cNvSpPr>
            <a:spLocks noGrp="1"/>
          </p:cNvSpPr>
          <p:nvPr>
            <p:ph type="title"/>
          </p:nvPr>
        </p:nvSpPr>
        <p:spPr/>
        <p:txBody>
          <a:bodyPr/>
          <a:lstStyle/>
          <a:p>
            <a:pPr algn="l"/>
            <a:r>
              <a:rPr lang="en-US" sz="2800" dirty="0">
                <a:solidFill>
                  <a:schemeClr val="tx2"/>
                </a:solidFill>
              </a:rPr>
              <a:t>S</a:t>
            </a:r>
            <a:r>
              <a:rPr lang="en-US" sz="2800" dirty="0">
                <a:solidFill>
                  <a:schemeClr val="tx2"/>
                </a:solidFill>
              </a:rPr>
              <a:t>e</a:t>
            </a:r>
            <a:r>
              <a:rPr lang="en-US" sz="2800" dirty="0">
                <a:solidFill>
                  <a:schemeClr val="tx2"/>
                </a:solidFill>
              </a:rPr>
              <a:t>t up the Data</a:t>
            </a:r>
            <a:endParaRPr lang="en-US" sz="2800" dirty="0">
              <a:solidFill>
                <a:schemeClr val="tx2"/>
              </a:solidFill>
            </a:endParaRPr>
          </a:p>
        </p:txBody>
      </p:sp>
    </p:spTree>
    <p:extLst>
      <p:ext uri="{BB962C8B-B14F-4D97-AF65-F5344CB8AC3E}">
        <p14:creationId xmlns:p14="http://schemas.microsoft.com/office/powerpoint/2010/main" val="338692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9938" y="285259"/>
            <a:ext cx="8515350" cy="473740"/>
          </a:xfrm>
          <a:prstGeom prst="rect">
            <a:avLst/>
          </a:prstGeom>
        </p:spPr>
        <p:txBody>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pPr algn="l"/>
            <a:r>
              <a:rPr lang="en-US" dirty="0"/>
              <a:t>First regression: Establish the trend in the base model. </a:t>
            </a:r>
            <a:endParaRPr lang="en-US" dirty="0"/>
          </a:p>
        </p:txBody>
      </p:sp>
      <p:pic>
        <p:nvPicPr>
          <p:cNvPr id="5" name="Picture 4"/>
          <p:cNvPicPr/>
          <p:nvPr/>
        </p:nvPicPr>
        <p:blipFill>
          <a:blip r:embed="rId2"/>
          <a:stretch>
            <a:fillRect/>
          </a:stretch>
        </p:blipFill>
        <p:spPr>
          <a:xfrm>
            <a:off x="635693" y="758999"/>
            <a:ext cx="4068042" cy="2220342"/>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635694" y="3132669"/>
            <a:ext cx="4068042" cy="1546577"/>
          </a:xfrm>
          <a:prstGeom prst="rect">
            <a:avLst/>
          </a:prstGeom>
          <a:solidFill>
            <a:schemeClr val="accent2">
              <a:lumMod val="20000"/>
              <a:lumOff val="80000"/>
            </a:schemeClr>
          </a:solidFill>
          <a:ln w="127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pPr defTabSz="685800">
              <a:defRPr/>
            </a:pPr>
            <a:r>
              <a:rPr lang="en-US" sz="1350" dirty="0" err="1">
                <a:solidFill>
                  <a:prstClr val="black"/>
                </a:solidFill>
                <a:latin typeface="SAS Monospace" panose="020B0609020202020204" pitchFamily="49" charset="0"/>
              </a:rPr>
              <a:t>ods</a:t>
            </a:r>
            <a:r>
              <a:rPr lang="en-US" sz="1350" dirty="0">
                <a:solidFill>
                  <a:prstClr val="black"/>
                </a:solidFill>
                <a:latin typeface="SAS Monospace" panose="020B0609020202020204" pitchFamily="49" charset="0"/>
              </a:rPr>
              <a:t> graphics on;</a:t>
            </a:r>
          </a:p>
          <a:p>
            <a:pPr defTabSz="685800">
              <a:defRPr/>
            </a:pPr>
            <a:r>
              <a:rPr lang="en-US" sz="1350" dirty="0">
                <a:solidFill>
                  <a:prstClr val="black"/>
                </a:solidFill>
                <a:latin typeface="SAS Monospace" panose="020B0609020202020204" pitchFamily="49" charset="0"/>
              </a:rPr>
              <a:t>Title1 'Regression Specifications - full sample' ;</a:t>
            </a:r>
          </a:p>
          <a:p>
            <a:pPr defTabSz="685800">
              <a:defRPr/>
            </a:pPr>
            <a:r>
              <a:rPr lang="en-US" sz="1350" dirty="0">
                <a:solidFill>
                  <a:prstClr val="black"/>
                </a:solidFill>
                <a:latin typeface="SAS Monospace" panose="020B0609020202020204" pitchFamily="49" charset="0"/>
              </a:rPr>
              <a:t>PROC 	REG data=</a:t>
            </a:r>
            <a:r>
              <a:rPr lang="en-US" sz="1350" dirty="0" err="1">
                <a:solidFill>
                  <a:prstClr val="black"/>
                </a:solidFill>
                <a:latin typeface="SAS Monospace" panose="020B0609020202020204" pitchFamily="49" charset="0"/>
              </a:rPr>
              <a:t>trdata</a:t>
            </a:r>
            <a:r>
              <a:rPr lang="en-US" sz="1350" dirty="0">
                <a:solidFill>
                  <a:prstClr val="black"/>
                </a:solidFill>
                <a:latin typeface="SAS Monospace" panose="020B0609020202020204" pitchFamily="49" charset="0"/>
              </a:rPr>
              <a:t>;</a:t>
            </a:r>
          </a:p>
          <a:p>
            <a:pPr defTabSz="685800">
              <a:defRPr/>
            </a:pPr>
            <a:r>
              <a:rPr lang="en-US" sz="1350" dirty="0">
                <a:solidFill>
                  <a:prstClr val="black"/>
                </a:solidFill>
                <a:latin typeface="SAS Monospace" panose="020B0609020202020204" pitchFamily="49" charset="0"/>
              </a:rPr>
              <a:t>	</a:t>
            </a:r>
            <a:r>
              <a:rPr lang="en-US" sz="1350" dirty="0" err="1">
                <a:solidFill>
                  <a:prstClr val="black"/>
                </a:solidFill>
                <a:latin typeface="SAS Monospace" panose="020B0609020202020204" pitchFamily="49" charset="0"/>
              </a:rPr>
              <a:t>var</a:t>
            </a:r>
            <a:r>
              <a:rPr lang="en-US" sz="1350" dirty="0">
                <a:solidFill>
                  <a:prstClr val="black"/>
                </a:solidFill>
                <a:latin typeface="SAS Monospace" panose="020B0609020202020204" pitchFamily="49" charset="0"/>
              </a:rPr>
              <a:t> T TSQ D DT;</a:t>
            </a:r>
          </a:p>
          <a:p>
            <a:pPr defTabSz="685800">
              <a:defRPr/>
            </a:pPr>
            <a:r>
              <a:rPr lang="en-US" sz="1350" dirty="0">
                <a:solidFill>
                  <a:prstClr val="black"/>
                </a:solidFill>
                <a:latin typeface="SAS Monospace" panose="020B0609020202020204" pitchFamily="49" charset="0"/>
              </a:rPr>
              <a:t>	</a:t>
            </a:r>
            <a:r>
              <a:rPr lang="en-US" sz="1350" dirty="0">
                <a:solidFill>
                  <a:prstClr val="black"/>
                </a:solidFill>
                <a:latin typeface="SAS Monospace" panose="020B0609020202020204" pitchFamily="49" charset="0"/>
              </a:rPr>
              <a:t>model_1</a:t>
            </a:r>
            <a:r>
              <a:rPr lang="en-US" sz="1350" dirty="0">
                <a:solidFill>
                  <a:prstClr val="black"/>
                </a:solidFill>
                <a:latin typeface="SAS Monospace" panose="020B0609020202020204" pitchFamily="49" charset="0"/>
              </a:rPr>
              <a:t>: model Y = T;</a:t>
            </a:r>
          </a:p>
          <a:p>
            <a:pPr defTabSz="685800">
              <a:defRPr/>
            </a:pPr>
            <a:r>
              <a:rPr lang="en-US" sz="1350" dirty="0">
                <a:solidFill>
                  <a:prstClr val="black"/>
                </a:solidFill>
                <a:latin typeface="SAS Monospace" panose="020B0609020202020204" pitchFamily="49" charset="0"/>
              </a:rPr>
              <a:t>	</a:t>
            </a:r>
            <a:r>
              <a:rPr lang="en-US" sz="1350" dirty="0">
                <a:solidFill>
                  <a:prstClr val="black"/>
                </a:solidFill>
                <a:latin typeface="SAS Monospace" panose="020B0609020202020204" pitchFamily="49" charset="0"/>
              </a:rPr>
              <a:t>run</a:t>
            </a:r>
            <a:r>
              <a:rPr lang="en-US" sz="1350" dirty="0">
                <a:solidFill>
                  <a:prstClr val="black"/>
                </a:solidFill>
                <a:latin typeface="SAS Monospace" panose="020B0609020202020204" pitchFamily="49" charset="0"/>
              </a:rPr>
              <a:t>;</a:t>
            </a:r>
            <a:endPar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5443606" y="1044704"/>
            <a:ext cx="3032479" cy="1140558"/>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mc:Choice xmlns:a14="http://schemas.microsoft.com/office/drawing/2010/main" Requires="a14">
          <p:sp>
            <p:nvSpPr>
              <p:cNvPr id="8" name="TextBox 7"/>
              <p:cNvSpPr txBox="1"/>
              <p:nvPr/>
            </p:nvSpPr>
            <p:spPr>
              <a:xfrm>
                <a:off x="6623350" y="747583"/>
                <a:ext cx="925253" cy="300082"/>
              </a:xfrm>
              <a:prstGeom prst="rect">
                <a:avLst/>
              </a:prstGeom>
              <a:noFill/>
            </p:spPr>
            <p:txBody>
              <a:bodyPr wrap="none" rtlCol="0">
                <a:spAutoFit/>
              </a:bodyPr>
              <a:lstStyle/>
              <a:p>
                <a:pPr defTabSz="685800">
                  <a:defRPr/>
                </a:pPr>
                <a14:m>
                  <m:oMath xmlns:m="http://schemas.openxmlformats.org/officeDocument/2006/math">
                    <m:acc>
                      <m:accPr>
                        <m:chr m:val="̅"/>
                        <m:ctrlPr>
                          <a:rPr lang="en-US" sz="1350" b="1" i="1" dirty="0">
                            <a:solidFill>
                              <a:prstClr val="black"/>
                            </a:solidFill>
                            <a:latin typeface="Cambria Math" panose="02040503050406030204" pitchFamily="18" charset="0"/>
                          </a:rPr>
                        </m:ctrlPr>
                      </m:accPr>
                      <m:e>
                        <m:r>
                          <a:rPr lang="en-US" sz="1350" b="1" i="1" dirty="0">
                            <a:solidFill>
                              <a:prstClr val="black"/>
                            </a:solidFill>
                            <a:latin typeface="Cambria Math" panose="02040503050406030204" pitchFamily="18" charset="0"/>
                          </a:rPr>
                          <m:t>𝑹</m:t>
                        </m:r>
                      </m:e>
                    </m:acc>
                  </m:oMath>
                </a14:m>
                <a:r>
                  <a:rPr lang="en-US" sz="1350" b="1" baseline="30000" dirty="0">
                    <a:solidFill>
                      <a:prstClr val="black"/>
                    </a:solidFill>
                    <a:latin typeface="Calibri" panose="020F0502020204030204"/>
                  </a:rPr>
                  <a:t>2</a:t>
                </a:r>
                <a:r>
                  <a:rPr lang="en-US" sz="1350" b="1" dirty="0">
                    <a:solidFill>
                      <a:prstClr val="black"/>
                    </a:solidFill>
                    <a:latin typeface="Calibri" panose="020F0502020204030204"/>
                  </a:rPr>
                  <a:t> = 0.972</a:t>
                </a:r>
                <a:endParaRPr lang="en-US" sz="1350" b="1" dirty="0">
                  <a:solidFill>
                    <a:prstClr val="black"/>
                  </a:solidFill>
                  <a:latin typeface="Calibri" panose="020F0502020204030204"/>
                </a:endParaRPr>
              </a:p>
            </p:txBody>
          </p:sp>
        </mc:Choice>
        <mc:Fallback>
          <p:sp>
            <p:nvSpPr>
              <p:cNvPr id="8" name="TextBox 7"/>
              <p:cNvSpPr txBox="1">
                <a:spLocks noRot="1" noChangeAspect="1" noMove="1" noResize="1" noEditPoints="1" noAdjustHandles="1" noChangeArrowheads="1" noChangeShapeType="1" noTextEdit="1"/>
              </p:cNvSpPr>
              <p:nvPr/>
            </p:nvSpPr>
            <p:spPr>
              <a:xfrm>
                <a:off x="6623350" y="747583"/>
                <a:ext cx="925253" cy="300082"/>
              </a:xfrm>
              <a:prstGeom prst="rect">
                <a:avLst/>
              </a:prstGeom>
              <a:blipFill>
                <a:blip r:embed="rId4"/>
                <a:stretch>
                  <a:fillRect t="-2041" b="-22449"/>
                </a:stretch>
              </a:blipFill>
            </p:spPr>
            <p:txBody>
              <a:bodyPr/>
              <a:lstStyle/>
              <a:p>
                <a:r>
                  <a:rPr lang="en-US">
                    <a:noFill/>
                  </a:rPr>
                  <a:t> </a:t>
                </a:r>
              </a:p>
            </p:txBody>
          </p:sp>
        </mc:Fallback>
      </mc:AlternateContent>
      <p:pic>
        <p:nvPicPr>
          <p:cNvPr id="9" name="Picture 8"/>
          <p:cNvPicPr>
            <a:picLocks noChangeAspect="1"/>
          </p:cNvPicPr>
          <p:nvPr/>
        </p:nvPicPr>
        <p:blipFill>
          <a:blip r:embed="rId5"/>
          <a:stretch>
            <a:fillRect/>
          </a:stretch>
        </p:blipFill>
        <p:spPr>
          <a:xfrm>
            <a:off x="5443606" y="2278089"/>
            <a:ext cx="3174797" cy="2463149"/>
          </a:xfrm>
          <a:prstGeom prst="rect">
            <a:avLst/>
          </a:prstGeom>
        </p:spPr>
      </p:pic>
    </p:spTree>
    <p:extLst>
      <p:ext uri="{BB962C8B-B14F-4D97-AF65-F5344CB8AC3E}">
        <p14:creationId xmlns:p14="http://schemas.microsoft.com/office/powerpoint/2010/main" val="2106723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800" dirty="0">
                <a:solidFill>
                  <a:schemeClr val="tx2"/>
                </a:solidFill>
              </a:rPr>
              <a:t>Hasty Regression: Just throw in a dummy variable.</a:t>
            </a:r>
          </a:p>
        </p:txBody>
      </p:sp>
      <p:pic>
        <p:nvPicPr>
          <p:cNvPr id="3" name="Picture 2"/>
          <p:cNvPicPr>
            <a:picLocks noChangeAspect="1"/>
          </p:cNvPicPr>
          <p:nvPr/>
        </p:nvPicPr>
        <p:blipFill>
          <a:blip r:embed="rId3"/>
          <a:stretch>
            <a:fillRect/>
          </a:stretch>
        </p:blipFill>
        <p:spPr>
          <a:xfrm>
            <a:off x="457221" y="1652735"/>
            <a:ext cx="4171504" cy="2105533"/>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457221" y="742327"/>
            <a:ext cx="5141914" cy="992579"/>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defTabSz="685800">
              <a:defRPr/>
            </a:pPr>
            <a:r>
              <a:rPr lang="en-US" dirty="0">
                <a:solidFill>
                  <a:prstClr val="black"/>
                </a:solidFill>
                <a:latin typeface="Calibri" panose="020F0502020204030204"/>
              </a:rPr>
              <a:t>	</a:t>
            </a:r>
            <a:r>
              <a:rPr lang="en-US" sz="1350" dirty="0">
                <a:solidFill>
                  <a:prstClr val="black"/>
                </a:solidFill>
                <a:latin typeface="SAS Monospace" panose="020B0609020202020204" pitchFamily="49" charset="0"/>
              </a:rPr>
              <a:t>title2 'Just throw in a dummy variable';</a:t>
            </a:r>
          </a:p>
          <a:p>
            <a:pPr defTabSz="685800">
              <a:defRPr/>
            </a:pPr>
            <a:r>
              <a:rPr lang="es-ES" sz="1350" dirty="0">
                <a:solidFill>
                  <a:prstClr val="black"/>
                </a:solidFill>
                <a:latin typeface="SAS Monospace" panose="020B0609020202020204" pitchFamily="49" charset="0"/>
              </a:rPr>
              <a:t>	</a:t>
            </a:r>
            <a:r>
              <a:rPr lang="es-ES" sz="1350" dirty="0" err="1" smtClean="0">
                <a:solidFill>
                  <a:prstClr val="black"/>
                </a:solidFill>
                <a:latin typeface="SAS Monospace" panose="020B0609020202020204" pitchFamily="49" charset="0"/>
              </a:rPr>
              <a:t>proc</a:t>
            </a:r>
            <a:r>
              <a:rPr lang="es-ES" sz="1350" dirty="0" smtClean="0">
                <a:solidFill>
                  <a:prstClr val="black"/>
                </a:solidFill>
                <a:latin typeface="SAS Monospace" panose="020B0609020202020204" pitchFamily="49" charset="0"/>
              </a:rPr>
              <a:t> </a:t>
            </a:r>
            <a:r>
              <a:rPr lang="es-ES" sz="1350" dirty="0" err="1">
                <a:solidFill>
                  <a:prstClr val="black"/>
                </a:solidFill>
                <a:latin typeface="SAS Monospace" panose="020B0609020202020204" pitchFamily="49" charset="0"/>
              </a:rPr>
              <a:t>reg</a:t>
            </a:r>
            <a:r>
              <a:rPr lang="es-ES" sz="1350" dirty="0">
                <a:solidFill>
                  <a:prstClr val="black"/>
                </a:solidFill>
                <a:latin typeface="SAS Monospace" panose="020B0609020202020204" pitchFamily="49" charset="0"/>
              </a:rPr>
              <a:t>;</a:t>
            </a:r>
          </a:p>
          <a:p>
            <a:pPr defTabSz="685800">
              <a:defRPr/>
            </a:pPr>
            <a:r>
              <a:rPr lang="es-ES" sz="1350" dirty="0">
                <a:solidFill>
                  <a:prstClr val="black"/>
                </a:solidFill>
                <a:latin typeface="SAS Monospace" panose="020B0609020202020204" pitchFamily="49" charset="0"/>
              </a:rPr>
              <a:t>	 </a:t>
            </a:r>
            <a:r>
              <a:rPr lang="es-ES" sz="1350" dirty="0">
                <a:solidFill>
                  <a:prstClr val="black"/>
                </a:solidFill>
                <a:latin typeface="SAS Monospace" panose="020B0609020202020204" pitchFamily="49" charset="0"/>
              </a:rPr>
              <a:t>  model_3:  </a:t>
            </a:r>
            <a:r>
              <a:rPr lang="es-ES" sz="1350" dirty="0" err="1">
                <a:solidFill>
                  <a:prstClr val="black"/>
                </a:solidFill>
                <a:latin typeface="SAS Monospace" panose="020B0609020202020204" pitchFamily="49" charset="0"/>
              </a:rPr>
              <a:t>model</a:t>
            </a:r>
            <a:r>
              <a:rPr lang="es-ES" sz="1350" dirty="0">
                <a:solidFill>
                  <a:prstClr val="black"/>
                </a:solidFill>
                <a:latin typeface="SAS Monospace" panose="020B0609020202020204" pitchFamily="49" charset="0"/>
              </a:rPr>
              <a:t> </a:t>
            </a:r>
            <a:r>
              <a:rPr lang="es-ES" sz="1350" dirty="0">
                <a:solidFill>
                  <a:prstClr val="black"/>
                </a:solidFill>
                <a:latin typeface="SAS Monospace" panose="020B0609020202020204" pitchFamily="49" charset="0"/>
              </a:rPr>
              <a:t>y = t d;</a:t>
            </a:r>
          </a:p>
          <a:p>
            <a:pPr defTabSz="685800">
              <a:defRPr/>
            </a:pPr>
            <a:r>
              <a:rPr lang="en-US" sz="1350" dirty="0">
                <a:solidFill>
                  <a:prstClr val="black"/>
                </a:solidFill>
                <a:latin typeface="SAS Monospace" panose="020B0609020202020204" pitchFamily="49" charset="0"/>
              </a:rPr>
              <a:t>	 </a:t>
            </a:r>
            <a:r>
              <a:rPr lang="en-US" sz="1350" dirty="0">
                <a:solidFill>
                  <a:prstClr val="black"/>
                </a:solidFill>
                <a:latin typeface="SAS Monospace" panose="020B0609020202020204" pitchFamily="49" charset="0"/>
              </a:rPr>
              <a:t>  run</a:t>
            </a:r>
            <a:r>
              <a:rPr lang="en-US" sz="1350" dirty="0">
                <a:solidFill>
                  <a:prstClr val="black"/>
                </a:solidFill>
                <a:latin typeface="SAS Monospace" panose="020B0609020202020204" pitchFamily="49" charset="0"/>
              </a:rPr>
              <a:t>;</a:t>
            </a:r>
            <a:endPar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4"/>
          <a:stretch>
            <a:fillRect/>
          </a:stretch>
        </p:blipFill>
        <p:spPr>
          <a:xfrm>
            <a:off x="1107127" y="3813933"/>
            <a:ext cx="2565114" cy="1152244"/>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238043" y="816164"/>
            <a:ext cx="2297424" cy="1131079"/>
          </a:xfrm>
          <a:prstGeom prst="rect">
            <a:avLst/>
          </a:prstGeom>
          <a:noFill/>
        </p:spPr>
        <p:txBody>
          <a:bodyPr wrap="none" rtlCol="0">
            <a:spAutoFit/>
          </a:bodyPr>
          <a:lstStyle/>
          <a:p>
            <a:pPr defTabSz="685800">
              <a:defRPr/>
            </a:pPr>
            <a:r>
              <a:rPr lang="en-US" sz="1350" dirty="0">
                <a:solidFill>
                  <a:prstClr val="black"/>
                </a:solidFill>
                <a:latin typeface="Calibri" panose="020F0502020204030204"/>
              </a:rPr>
              <a:t>The intervention apparently </a:t>
            </a:r>
          </a:p>
          <a:p>
            <a:pPr defTabSz="685800">
              <a:defRPr/>
            </a:pPr>
            <a:r>
              <a:rPr lang="en-US" sz="1350" dirty="0">
                <a:solidFill>
                  <a:prstClr val="black"/>
                </a:solidFill>
                <a:latin typeface="Calibri" panose="020F0502020204030204"/>
              </a:rPr>
              <a:t>does not affect the outcome.</a:t>
            </a:r>
          </a:p>
          <a:p>
            <a:pPr defTabSz="685800">
              <a:defRPr/>
            </a:pPr>
            <a:endParaRPr lang="en-US" sz="1350" dirty="0">
              <a:solidFill>
                <a:prstClr val="black"/>
              </a:solidFill>
              <a:latin typeface="Calibri" panose="020F0502020204030204"/>
            </a:endParaRPr>
          </a:p>
          <a:p>
            <a:pPr defTabSz="685800">
              <a:defRPr/>
            </a:pPr>
            <a:r>
              <a:rPr lang="en-US" sz="1350" dirty="0">
                <a:solidFill>
                  <a:prstClr val="black"/>
                </a:solidFill>
                <a:latin typeface="Calibri" panose="020F0502020204030204"/>
              </a:rPr>
              <a:t>Y = 6.19 + 2.97T                  + e</a:t>
            </a:r>
            <a:r>
              <a:rPr lang="en-US" sz="1350" baseline="-25000" dirty="0">
                <a:solidFill>
                  <a:prstClr val="black"/>
                </a:solidFill>
                <a:latin typeface="Calibri" panose="020F0502020204030204"/>
              </a:rPr>
              <a:t>1</a:t>
            </a:r>
            <a:r>
              <a:rPr lang="en-US" sz="1350" dirty="0">
                <a:solidFill>
                  <a:prstClr val="black"/>
                </a:solidFill>
                <a:latin typeface="Calibri" panose="020F0502020204030204"/>
              </a:rPr>
              <a:t> </a:t>
            </a:r>
          </a:p>
          <a:p>
            <a:pPr defTabSz="685800">
              <a:defRPr/>
            </a:pPr>
            <a:r>
              <a:rPr lang="en-US" sz="1350" dirty="0">
                <a:solidFill>
                  <a:prstClr val="black"/>
                </a:solidFill>
                <a:latin typeface="Calibri" panose="020F0502020204030204"/>
              </a:rPr>
              <a:t>Y = 6.19 + 2.97T + 0.853D + e</a:t>
            </a:r>
            <a:r>
              <a:rPr lang="en-US" sz="1350" baseline="-25000" dirty="0">
                <a:solidFill>
                  <a:prstClr val="black"/>
                </a:solidFill>
                <a:latin typeface="Calibri" panose="020F0502020204030204"/>
              </a:rPr>
              <a:t>2</a:t>
            </a:r>
            <a:endParaRPr lang="en-US" sz="1350" baseline="-25000" dirty="0">
              <a:solidFill>
                <a:prstClr val="black"/>
              </a:solidFill>
              <a:latin typeface="Calibri" panose="020F0502020204030204"/>
            </a:endParaRPr>
          </a:p>
        </p:txBody>
      </p:sp>
      <mc:AlternateContent xmlns:mc="http://schemas.openxmlformats.org/markup-compatibility/2006">
        <mc:Choice xmlns:a14="http://schemas.microsoft.com/office/drawing/2010/main" Requires="a14">
          <p:sp>
            <p:nvSpPr>
              <p:cNvPr id="7" name="TextBox 6"/>
              <p:cNvSpPr txBox="1"/>
              <p:nvPr/>
            </p:nvSpPr>
            <p:spPr>
              <a:xfrm>
                <a:off x="3849983" y="4137597"/>
                <a:ext cx="1958741" cy="507831"/>
              </a:xfrm>
              <a:prstGeom prst="rect">
                <a:avLst/>
              </a:prstGeom>
              <a:noFill/>
            </p:spPr>
            <p:txBody>
              <a:bodyPr wrap="none" rtlCol="0">
                <a:spAutoFit/>
              </a:bodyPr>
              <a:lstStyle/>
              <a:p>
                <a:pPr defTabSz="685800">
                  <a:defRPr/>
                </a:pPr>
                <a14:m>
                  <m:oMath xmlns:m="http://schemas.openxmlformats.org/officeDocument/2006/math">
                    <m:acc>
                      <m:accPr>
                        <m:chr m:val="̅"/>
                        <m:ctrlPr>
                          <a:rPr lang="en-US" sz="1350" b="1" i="1" dirty="0">
                            <a:solidFill>
                              <a:prstClr val="black"/>
                            </a:solidFill>
                            <a:latin typeface="Cambria Math" panose="02040503050406030204" pitchFamily="18" charset="0"/>
                          </a:rPr>
                        </m:ctrlPr>
                      </m:accPr>
                      <m:e>
                        <m:r>
                          <a:rPr lang="en-US" sz="1350" b="1" i="1" dirty="0">
                            <a:solidFill>
                              <a:prstClr val="black"/>
                            </a:solidFill>
                            <a:latin typeface="Cambria Math" panose="02040503050406030204" pitchFamily="18" charset="0"/>
                          </a:rPr>
                          <m:t>𝑹</m:t>
                        </m:r>
                      </m:e>
                    </m:acc>
                  </m:oMath>
                </a14:m>
                <a:r>
                  <a:rPr lang="en-US" sz="1350" b="1" baseline="30000" dirty="0">
                    <a:solidFill>
                      <a:prstClr val="black"/>
                    </a:solidFill>
                    <a:latin typeface="Calibri" panose="020F0502020204030204"/>
                  </a:rPr>
                  <a:t>2</a:t>
                </a:r>
                <a:r>
                  <a:rPr lang="en-US" sz="1350" dirty="0">
                    <a:solidFill>
                      <a:prstClr val="black"/>
                    </a:solidFill>
                    <a:latin typeface="Calibri" panose="020F0502020204030204"/>
                  </a:rPr>
                  <a:t> = 0.970 </a:t>
                </a:r>
              </a:p>
              <a:p>
                <a:pPr defTabSz="685800">
                  <a:defRPr/>
                </a:pPr>
                <a:r>
                  <a:rPr lang="en-US" sz="1350" dirty="0">
                    <a:solidFill>
                      <a:prstClr val="black"/>
                    </a:solidFill>
                    <a:latin typeface="Calibri" panose="020F0502020204030204"/>
                  </a:rPr>
                  <a:t>&lt; .972 for linear model_1</a:t>
                </a:r>
                <a:endParaRPr lang="en-US" sz="1350" dirty="0">
                  <a:solidFill>
                    <a:prstClr val="black"/>
                  </a:solidFill>
                  <a:latin typeface="Calibri" panose="020F0502020204030204"/>
                </a:endParaRPr>
              </a:p>
            </p:txBody>
          </p:sp>
        </mc:Choice>
        <mc:Fallback>
          <p:sp>
            <p:nvSpPr>
              <p:cNvPr id="7" name="TextBox 6"/>
              <p:cNvSpPr txBox="1">
                <a:spLocks noRot="1" noChangeAspect="1" noMove="1" noResize="1" noEditPoints="1" noAdjustHandles="1" noChangeArrowheads="1" noChangeShapeType="1" noTextEdit="1"/>
              </p:cNvSpPr>
              <p:nvPr/>
            </p:nvSpPr>
            <p:spPr>
              <a:xfrm>
                <a:off x="3849983" y="4137597"/>
                <a:ext cx="1958741" cy="507831"/>
              </a:xfrm>
              <a:prstGeom prst="rect">
                <a:avLst/>
              </a:prstGeom>
              <a:blipFill>
                <a:blip r:embed="rId5"/>
                <a:stretch>
                  <a:fillRect l="-935" t="-1205" b="-120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6341301" y="2488258"/>
                <a:ext cx="2323393" cy="1038746"/>
              </a:xfrm>
              <a:prstGeom prst="rect">
                <a:avLst/>
              </a:prstGeom>
              <a:noFill/>
            </p:spPr>
            <p:txBody>
              <a:bodyPr wrap="none" lIns="0" tIns="0" rIns="0" bIns="0" rtlCol="0">
                <a:spAutoFit/>
              </a:bodyPr>
              <a:lstStyle/>
              <a:p>
                <a:endParaRPr lang="en-US" sz="135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350" i="1">
                          <a:latin typeface="Cambria Math" panose="02040503050406030204" pitchFamily="18" charset="0"/>
                        </a:rPr>
                        <m:t>𝐸</m:t>
                      </m:r>
                      <m:d>
                        <m:dPr>
                          <m:ctrlPr>
                            <a:rPr lang="en-US" sz="1350" i="1">
                              <a:latin typeface="Cambria Math" panose="02040503050406030204" pitchFamily="18" charset="0"/>
                            </a:rPr>
                          </m:ctrlPr>
                        </m:dPr>
                        <m:e>
                          <m:r>
                            <a:rPr lang="en-US" sz="1350" i="1">
                              <a:latin typeface="Cambria Math" panose="02040503050406030204" pitchFamily="18" charset="0"/>
                            </a:rPr>
                            <m:t>𝑌</m:t>
                          </m:r>
                        </m:e>
                        <m:e>
                          <m:r>
                            <a:rPr lang="en-US" sz="1350" i="1">
                              <a:latin typeface="Cambria Math" panose="02040503050406030204" pitchFamily="18" charset="0"/>
                            </a:rPr>
                            <m:t>𝑇</m:t>
                          </m:r>
                          <m:r>
                            <a:rPr lang="en-US" sz="1350" i="1">
                              <a:latin typeface="Cambria Math" panose="02040503050406030204" pitchFamily="18" charset="0"/>
                            </a:rPr>
                            <m:t>,</m:t>
                          </m:r>
                          <m:r>
                            <a:rPr lang="en-US" sz="1350" i="1">
                              <a:latin typeface="Cambria Math" panose="02040503050406030204" pitchFamily="18" charset="0"/>
                            </a:rPr>
                            <m:t>𝐷</m:t>
                          </m:r>
                          <m:r>
                            <a:rPr lang="en-US" sz="1350" i="1">
                              <a:latin typeface="Cambria Math" panose="02040503050406030204" pitchFamily="18" charset="0"/>
                            </a:rPr>
                            <m:t>=1</m:t>
                          </m:r>
                        </m:e>
                      </m:d>
                      <m:r>
                        <a:rPr lang="en-US" sz="1350" i="1">
                          <a:latin typeface="Cambria Math" panose="02040503050406030204" pitchFamily="18" charset="0"/>
                        </a:rPr>
                        <m:t>−</m:t>
                      </m:r>
                      <m:r>
                        <a:rPr lang="en-US" sz="1350" i="1">
                          <a:latin typeface="Cambria Math" panose="02040503050406030204" pitchFamily="18" charset="0"/>
                        </a:rPr>
                        <m:t>𝐸</m:t>
                      </m:r>
                      <m:d>
                        <m:dPr>
                          <m:ctrlPr>
                            <a:rPr lang="en-US" sz="1350" i="1">
                              <a:latin typeface="Cambria Math" panose="02040503050406030204" pitchFamily="18" charset="0"/>
                            </a:rPr>
                          </m:ctrlPr>
                        </m:dPr>
                        <m:e>
                          <m:r>
                            <a:rPr lang="en-US" sz="1350" i="1">
                              <a:latin typeface="Cambria Math" panose="02040503050406030204" pitchFamily="18" charset="0"/>
                            </a:rPr>
                            <m:t>𝑌</m:t>
                          </m:r>
                        </m:e>
                        <m:e>
                          <m:r>
                            <a:rPr lang="en-US" sz="1350" i="1">
                              <a:latin typeface="Cambria Math" panose="02040503050406030204" pitchFamily="18" charset="0"/>
                            </a:rPr>
                            <m:t>𝑇</m:t>
                          </m:r>
                          <m:r>
                            <a:rPr lang="en-US" sz="1350" i="1">
                              <a:latin typeface="Cambria Math" panose="02040503050406030204" pitchFamily="18" charset="0"/>
                            </a:rPr>
                            <m:t>,</m:t>
                          </m:r>
                          <m:r>
                            <a:rPr lang="en-US" sz="1350" i="1">
                              <a:latin typeface="Cambria Math" panose="02040503050406030204" pitchFamily="18" charset="0"/>
                            </a:rPr>
                            <m:t>𝐷</m:t>
                          </m:r>
                          <m:r>
                            <a:rPr lang="en-US" sz="1350" i="1">
                              <a:latin typeface="Cambria Math" panose="02040503050406030204" pitchFamily="18" charset="0"/>
                            </a:rPr>
                            <m:t>=0</m:t>
                          </m:r>
                        </m:e>
                      </m:d>
                    </m:oMath>
                  </m:oMathPara>
                </a14:m>
                <a:endParaRPr lang="en-US" sz="1350" i="1" dirty="0">
                  <a:latin typeface="Cambria Math" panose="02040503050406030204" pitchFamily="18" charset="0"/>
                </a:endParaRPr>
              </a:p>
              <a:p>
                <a:r>
                  <a:rPr lang="en-US" sz="1350" dirty="0"/>
                  <a:t>= (6.19 + 2.97T)</a:t>
                </a:r>
              </a:p>
              <a:p>
                <a:r>
                  <a:rPr lang="en-US" sz="1350" dirty="0"/>
                  <a:t> - (6.19 + 2.97T – 0.853)</a:t>
                </a:r>
              </a:p>
              <a:p>
                <a:r>
                  <a:rPr lang="en-US" sz="1350" dirty="0"/>
                  <a:t>= 0.853</a:t>
                </a:r>
                <a:endParaRPr lang="en-US" sz="1350" dirty="0"/>
              </a:p>
            </p:txBody>
          </p:sp>
        </mc:Choice>
        <mc:Fallback>
          <p:sp>
            <p:nvSpPr>
              <p:cNvPr id="8" name="TextBox 7"/>
              <p:cNvSpPr txBox="1">
                <a:spLocks noRot="1" noChangeAspect="1" noMove="1" noResize="1" noEditPoints="1" noAdjustHandles="1" noChangeArrowheads="1" noChangeShapeType="1" noTextEdit="1"/>
              </p:cNvSpPr>
              <p:nvPr/>
            </p:nvSpPr>
            <p:spPr>
              <a:xfrm>
                <a:off x="6341301" y="2488258"/>
                <a:ext cx="2323393" cy="1038746"/>
              </a:xfrm>
              <a:prstGeom prst="rect">
                <a:avLst/>
              </a:prstGeom>
              <a:blipFill>
                <a:blip r:embed="rId6"/>
                <a:stretch>
                  <a:fillRect l="-4462" b="-9357"/>
                </a:stretch>
              </a:blipFill>
            </p:spPr>
            <p:txBody>
              <a:bodyPr/>
              <a:lstStyle/>
              <a:p>
                <a:r>
                  <a:rPr lang="en-US">
                    <a:noFill/>
                  </a:rPr>
                  <a:t> </a:t>
                </a:r>
              </a:p>
            </p:txBody>
          </p:sp>
        </mc:Fallback>
      </mc:AlternateContent>
      <p:sp>
        <p:nvSpPr>
          <p:cNvPr id="9" name="TextBox 8"/>
          <p:cNvSpPr txBox="1"/>
          <p:nvPr/>
        </p:nvSpPr>
        <p:spPr>
          <a:xfrm>
            <a:off x="6303939" y="2059540"/>
            <a:ext cx="2047676" cy="507831"/>
          </a:xfrm>
          <a:prstGeom prst="rect">
            <a:avLst/>
          </a:prstGeom>
          <a:noFill/>
        </p:spPr>
        <p:txBody>
          <a:bodyPr wrap="none" rtlCol="0">
            <a:spAutoFit/>
          </a:bodyPr>
          <a:lstStyle/>
          <a:p>
            <a:r>
              <a:rPr lang="en-US" sz="1350" dirty="0">
                <a:solidFill>
                  <a:srgbClr val="C00000"/>
                </a:solidFill>
              </a:rPr>
              <a:t>Effect of D is the difference</a:t>
            </a:r>
          </a:p>
          <a:p>
            <a:r>
              <a:rPr lang="en-US" sz="1350" dirty="0">
                <a:solidFill>
                  <a:srgbClr val="C00000"/>
                </a:solidFill>
              </a:rPr>
              <a:t>in the expected values</a:t>
            </a:r>
            <a:endParaRPr lang="en-US" sz="1350" dirty="0">
              <a:solidFill>
                <a:srgbClr val="C00000"/>
              </a:solidFill>
            </a:endParaRPr>
          </a:p>
        </p:txBody>
      </p:sp>
      <mc:AlternateContent xmlns:mc="http://schemas.openxmlformats.org/markup-compatibility/2006">
        <mc:Choice xmlns:a14="http://schemas.microsoft.com/office/drawing/2010/main" Requires="a14">
          <p:sp>
            <p:nvSpPr>
              <p:cNvPr id="10" name="TextBox 9"/>
              <p:cNvSpPr txBox="1"/>
              <p:nvPr/>
            </p:nvSpPr>
            <p:spPr>
              <a:xfrm flipH="1">
                <a:off x="6303939" y="3609502"/>
                <a:ext cx="2427076" cy="1228798"/>
              </a:xfrm>
              <a:prstGeom prst="rect">
                <a:avLst/>
              </a:prstGeom>
              <a:noFill/>
            </p:spPr>
            <p:txBody>
              <a:bodyPr wrap="square" rtlCol="0">
                <a:spAutoFit/>
              </a:bodyPr>
              <a:lstStyle/>
              <a:p>
                <a:r>
                  <a:rPr lang="en-US" sz="1350" dirty="0">
                    <a:solidFill>
                      <a:srgbClr val="C00000"/>
                    </a:solidFill>
                  </a:rPr>
                  <a:t>Effect of Time is the partial derivative of Y with respect to T,</a:t>
                </a:r>
              </a:p>
              <a:p>
                <a:endParaRPr lang="en-US" sz="1350" dirty="0"/>
              </a:p>
              <a:p>
                <a14:m>
                  <m:oMath xmlns:m="http://schemas.openxmlformats.org/officeDocument/2006/math">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m:t>
                        </m:r>
                        <m:r>
                          <a:rPr lang="en-US" sz="1350" i="1">
                            <a:latin typeface="Cambria Math" panose="02040503050406030204" pitchFamily="18" charset="0"/>
                            <a:ea typeface="Cambria Math" panose="02040503050406030204" pitchFamily="18" charset="0"/>
                          </a:rPr>
                          <m:t>𝑌</m:t>
                        </m:r>
                      </m:num>
                      <m:den>
                        <m:r>
                          <a:rPr lang="en-US" sz="1350" i="1">
                            <a:latin typeface="Cambria Math" panose="02040503050406030204" pitchFamily="18" charset="0"/>
                            <a:ea typeface="Cambria Math" panose="02040503050406030204" pitchFamily="18" charset="0"/>
                          </a:rPr>
                          <m:t>𝜕</m:t>
                        </m:r>
                        <m:r>
                          <a:rPr lang="en-US" sz="1350" i="1">
                            <a:latin typeface="Cambria Math" panose="02040503050406030204" pitchFamily="18" charset="0"/>
                            <a:ea typeface="Cambria Math" panose="02040503050406030204" pitchFamily="18" charset="0"/>
                          </a:rPr>
                          <m:t>𝑇</m:t>
                        </m:r>
                      </m:den>
                    </m:f>
                    <m:r>
                      <a:rPr lang="en-US" sz="1350">
                        <a:latin typeface="Cambria Math" panose="02040503050406030204" pitchFamily="18" charset="0"/>
                        <a:ea typeface="Cambria Math" panose="02040503050406030204" pitchFamily="18" charset="0"/>
                      </a:rPr>
                      <m:t>= </m:t>
                    </m:r>
                    <m:r>
                      <m:rPr>
                        <m:sty m:val="p"/>
                      </m:rPr>
                      <a:rPr lang="el-GR" sz="1350" i="1">
                        <a:latin typeface="Cambria Math" panose="02040503050406030204" pitchFamily="18" charset="0"/>
                        <a:ea typeface="Cambria Math" panose="02040503050406030204" pitchFamily="18" charset="0"/>
                      </a:rPr>
                      <m:t>β</m:t>
                    </m:r>
                    <m:r>
                      <a:rPr lang="en-US" sz="1350" i="1" baseline="-25000">
                        <a:latin typeface="Cambria Math" panose="02040503050406030204" pitchFamily="18" charset="0"/>
                        <a:ea typeface="Cambria Math" panose="02040503050406030204" pitchFamily="18" charset="0"/>
                      </a:rPr>
                      <m:t>1</m:t>
                    </m:r>
                  </m:oMath>
                </a14:m>
                <a:r>
                  <a:rPr lang="en-US" sz="1350" baseline="-25000" dirty="0"/>
                  <a:t> </a:t>
                </a:r>
                <a:r>
                  <a:rPr lang="en-US" sz="1350" dirty="0"/>
                  <a:t> holding D constant</a:t>
                </a:r>
              </a:p>
              <a:p>
                <a:r>
                  <a:rPr lang="en-US" sz="1350" dirty="0"/>
                  <a:t> </a:t>
                </a:r>
                <a:endParaRPr lang="en-US" sz="1350" dirty="0"/>
              </a:p>
            </p:txBody>
          </p:sp>
        </mc:Choice>
        <mc:Fallback>
          <p:sp>
            <p:nvSpPr>
              <p:cNvPr id="10" name="TextBox 9"/>
              <p:cNvSpPr txBox="1">
                <a:spLocks noRot="1" noChangeAspect="1" noMove="1" noResize="1" noEditPoints="1" noAdjustHandles="1" noChangeArrowheads="1" noChangeShapeType="1" noTextEdit="1"/>
              </p:cNvSpPr>
              <p:nvPr/>
            </p:nvSpPr>
            <p:spPr>
              <a:xfrm flipH="1">
                <a:off x="6303939" y="3609502"/>
                <a:ext cx="2427076" cy="1228798"/>
              </a:xfrm>
              <a:prstGeom prst="rect">
                <a:avLst/>
              </a:prstGeom>
              <a:blipFill>
                <a:blip r:embed="rId7"/>
                <a:stretch>
                  <a:fillRect l="-503" t="-495"/>
                </a:stretch>
              </a:blipFill>
            </p:spPr>
            <p:txBody>
              <a:bodyPr/>
              <a:lstStyle/>
              <a:p>
                <a:r>
                  <a:rPr lang="en-US">
                    <a:noFill/>
                  </a:rPr>
                  <a:t> </a:t>
                </a:r>
              </a:p>
            </p:txBody>
          </p:sp>
        </mc:Fallback>
      </mc:AlternateContent>
      <p:sp>
        <p:nvSpPr>
          <p:cNvPr id="11" name="Oval 10"/>
          <p:cNvSpPr/>
          <p:nvPr/>
        </p:nvSpPr>
        <p:spPr>
          <a:xfrm>
            <a:off x="1838512" y="4706177"/>
            <a:ext cx="1879737" cy="2351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89237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28650" y="273844"/>
            <a:ext cx="7886700" cy="473740"/>
          </a:xfrm>
          <a:prstGeom prst="rect">
            <a:avLst/>
          </a:prstGeom>
        </p:spPr>
        <p:txBody>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r>
              <a:rPr lang="en-US" dirty="0" smtClean="0"/>
              <a:t>Why isn’t hasty regression enough?</a:t>
            </a:r>
            <a:endParaRPr lang="en-US" dirty="0"/>
          </a:p>
        </p:txBody>
      </p:sp>
      <p:pic>
        <p:nvPicPr>
          <p:cNvPr id="3" name="Picture 2"/>
          <p:cNvPicPr>
            <a:picLocks noChangeAspect="1"/>
          </p:cNvPicPr>
          <p:nvPr/>
        </p:nvPicPr>
        <p:blipFill>
          <a:blip r:embed="rId2"/>
          <a:stretch>
            <a:fillRect/>
          </a:stretch>
        </p:blipFill>
        <p:spPr>
          <a:xfrm>
            <a:off x="3246835" y="1003697"/>
            <a:ext cx="2650331" cy="3136106"/>
          </a:xfrm>
          <a:prstGeom prst="rect">
            <a:avLst/>
          </a:prstGeom>
        </p:spPr>
      </p:pic>
      <p:sp>
        <p:nvSpPr>
          <p:cNvPr id="4" name="Rectangle 3"/>
          <p:cNvSpPr/>
          <p:nvPr/>
        </p:nvSpPr>
        <p:spPr>
          <a:xfrm>
            <a:off x="3697162" y="4139803"/>
            <a:ext cx="1872885" cy="300082"/>
          </a:xfrm>
          <a:prstGeom prst="rect">
            <a:avLst/>
          </a:prstGeom>
        </p:spPr>
        <p:txBody>
          <a:bodyPr wrap="none">
            <a:spAutoFit/>
          </a:bodyPr>
          <a:lstStyle/>
          <a:p>
            <a:r>
              <a:rPr lang="en-US" sz="1350" dirty="0">
                <a:hlinkClick r:id="rId3"/>
              </a:rPr>
              <a:t>https://xkcd.com/1838</a:t>
            </a:r>
            <a:r>
              <a:rPr lang="en-US" sz="1350" dirty="0">
                <a:hlinkClick r:id="rId3"/>
              </a:rPr>
              <a:t>/</a:t>
            </a:r>
            <a:r>
              <a:rPr lang="en-US" sz="1350" dirty="0"/>
              <a:t> </a:t>
            </a:r>
            <a:endParaRPr lang="en-US" sz="1350" dirty="0"/>
          </a:p>
        </p:txBody>
      </p:sp>
      <p:sp>
        <p:nvSpPr>
          <p:cNvPr id="5" name="Rectangle 4"/>
          <p:cNvSpPr/>
          <p:nvPr/>
        </p:nvSpPr>
        <p:spPr>
          <a:xfrm>
            <a:off x="6656399" y="1791092"/>
            <a:ext cx="1460980" cy="923330"/>
          </a:xfrm>
          <a:prstGeom prst="rect">
            <a:avLst/>
          </a:prstGeom>
          <a:ln>
            <a:solidFill>
              <a:srgbClr val="C00000"/>
            </a:solidFill>
          </a:ln>
        </p:spPr>
        <p:txBody>
          <a:bodyPr wrap="square">
            <a:spAutoFit/>
          </a:bodyPr>
          <a:lstStyle/>
          <a:p>
            <a:pPr algn="r"/>
            <a:r>
              <a:rPr lang="en-US" sz="1350" dirty="0"/>
              <a:t>If you torture the data long enough, it </a:t>
            </a:r>
            <a:r>
              <a:rPr lang="en-US" sz="1350" dirty="0"/>
              <a:t>will confess.</a:t>
            </a:r>
          </a:p>
          <a:p>
            <a:pPr algn="r"/>
            <a:r>
              <a:rPr lang="en-US" sz="1350" dirty="0"/>
              <a:t>-Ronald </a:t>
            </a:r>
            <a:r>
              <a:rPr lang="en-US" sz="1350" dirty="0" err="1"/>
              <a:t>Coase</a:t>
            </a:r>
            <a:endParaRPr lang="en-US" sz="1350" dirty="0"/>
          </a:p>
        </p:txBody>
      </p:sp>
      <p:cxnSp>
        <p:nvCxnSpPr>
          <p:cNvPr id="6" name="Straight Arrow Connector 5"/>
          <p:cNvCxnSpPr>
            <a:stCxn id="5" idx="1"/>
          </p:cNvCxnSpPr>
          <p:nvPr/>
        </p:nvCxnSpPr>
        <p:spPr>
          <a:xfrm flipH="1">
            <a:off x="5679672" y="2241217"/>
            <a:ext cx="976727" cy="3221"/>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7" name="TextBox 6"/>
          <p:cNvSpPr txBox="1"/>
          <p:nvPr/>
        </p:nvSpPr>
        <p:spPr>
          <a:xfrm>
            <a:off x="1028701" y="1252026"/>
            <a:ext cx="1087477" cy="507831"/>
          </a:xfrm>
          <a:prstGeom prst="rect">
            <a:avLst/>
          </a:prstGeom>
          <a:noFill/>
          <a:ln>
            <a:solidFill>
              <a:srgbClr val="C00000"/>
            </a:solidFill>
          </a:ln>
        </p:spPr>
        <p:txBody>
          <a:bodyPr wrap="none" rtlCol="0">
            <a:spAutoFit/>
          </a:bodyPr>
          <a:lstStyle/>
          <a:p>
            <a:r>
              <a:rPr lang="en-US" sz="1350" dirty="0"/>
              <a:t>Garbage in, </a:t>
            </a:r>
          </a:p>
          <a:p>
            <a:r>
              <a:rPr lang="en-US" sz="1350" dirty="0"/>
              <a:t>Garbage out.</a:t>
            </a:r>
            <a:endParaRPr lang="en-US" sz="1350" dirty="0"/>
          </a:p>
        </p:txBody>
      </p:sp>
      <p:cxnSp>
        <p:nvCxnSpPr>
          <p:cNvPr id="8" name="Straight Arrow Connector 7"/>
          <p:cNvCxnSpPr>
            <a:stCxn id="7" idx="3"/>
          </p:cNvCxnSpPr>
          <p:nvPr/>
        </p:nvCxnSpPr>
        <p:spPr>
          <a:xfrm flipV="1">
            <a:off x="2116178" y="1494400"/>
            <a:ext cx="1643254" cy="11542"/>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graphicFrame>
        <p:nvGraphicFramePr>
          <p:cNvPr id="9" name="Table 8"/>
          <p:cNvGraphicFramePr>
            <a:graphicFrameLocks noGrp="1"/>
          </p:cNvGraphicFramePr>
          <p:nvPr>
            <p:extLst>
              <p:ext uri="{D42A27DB-BD31-4B8C-83A1-F6EECF244321}">
                <p14:modId xmlns:p14="http://schemas.microsoft.com/office/powerpoint/2010/main" val="503530463"/>
              </p:ext>
            </p:extLst>
          </p:nvPr>
        </p:nvGraphicFramePr>
        <p:xfrm>
          <a:off x="271130" y="3379448"/>
          <a:ext cx="2747107" cy="1234440"/>
        </p:xfrm>
        <a:graphic>
          <a:graphicData uri="http://schemas.openxmlformats.org/drawingml/2006/table">
            <a:tbl>
              <a:tblPr firstRow="1"/>
              <a:tblGrid>
                <a:gridCol w="1634111">
                  <a:extLst>
                    <a:ext uri="{9D8B030D-6E8A-4147-A177-3AD203B41FA5}">
                      <a16:colId xmlns:a16="http://schemas.microsoft.com/office/drawing/2014/main" val="4110191680"/>
                    </a:ext>
                  </a:extLst>
                </a:gridCol>
                <a:gridCol w="1112996">
                  <a:extLst>
                    <a:ext uri="{9D8B030D-6E8A-4147-A177-3AD203B41FA5}">
                      <a16:colId xmlns:a16="http://schemas.microsoft.com/office/drawing/2014/main" val="3771324735"/>
                    </a:ext>
                  </a:extLst>
                </a:gridCol>
              </a:tblGrid>
              <a:tr h="274320">
                <a:tc>
                  <a:txBody>
                    <a:bodyPr/>
                    <a:lstStyle/>
                    <a:p>
                      <a:pPr marL="0" marR="0">
                        <a:spcBef>
                          <a:spcPts val="0"/>
                        </a:spcBef>
                        <a:spcAft>
                          <a:spcPts val="0"/>
                        </a:spcAft>
                      </a:pPr>
                      <a:r>
                        <a:rPr lang="en-US" sz="900" b="1">
                          <a:solidFill>
                            <a:srgbClr val="FFFFFF"/>
                          </a:solidFill>
                          <a:effectLst/>
                          <a:latin typeface="Arial" panose="020B0604020202020204" pitchFamily="34" charset="0"/>
                          <a:ea typeface="Calibri" panose="020F0502020204030204" pitchFamily="34" charset="0"/>
                          <a:cs typeface="Arial" panose="020B0604020202020204" pitchFamily="34" charset="0"/>
                        </a:rPr>
                        <a:t>Regression selection process</a:t>
                      </a:r>
                      <a:endParaRPr lang="en-US" sz="900">
                        <a:effectLst/>
                        <a:latin typeface="Arial" panose="020B0604020202020204" pitchFamily="34" charset="0"/>
                        <a:ea typeface="Calibri" panose="020F0502020204030204" pitchFamily="34" charset="0"/>
                        <a:cs typeface="Arial" panose="020B0604020202020204" pitchFamily="34" charset="0"/>
                      </a:endParaRPr>
                    </a:p>
                  </a:txBody>
                  <a:tcPr marL="51435" marR="51435"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spcBef>
                          <a:spcPts val="0"/>
                        </a:spcBef>
                        <a:spcAft>
                          <a:spcPts val="0"/>
                        </a:spcAft>
                      </a:pPr>
                      <a:r>
                        <a:rPr lang="en-US" sz="900" b="1" dirty="0">
                          <a:solidFill>
                            <a:srgbClr val="FFFFFF"/>
                          </a:solidFill>
                          <a:effectLst/>
                          <a:latin typeface="Arial" panose="020B0604020202020204" pitchFamily="34" charset="0"/>
                          <a:ea typeface="Calibri" panose="020F0502020204030204" pitchFamily="34" charset="0"/>
                          <a:cs typeface="Arial" panose="020B0604020202020204" pitchFamily="34" charset="0"/>
                        </a:rPr>
                        <a:t>winning model</a:t>
                      </a:r>
                      <a:endParaRPr lang="en-US" sz="900" dirty="0">
                        <a:effectLst/>
                        <a:latin typeface="Arial" panose="020B0604020202020204" pitchFamily="34" charset="0"/>
                        <a:ea typeface="Calibri" panose="020F0502020204030204" pitchFamily="34" charset="0"/>
                        <a:cs typeface="Arial" panose="020B0604020202020204" pitchFamily="34" charset="0"/>
                      </a:endParaRPr>
                    </a:p>
                  </a:txBody>
                  <a:tcPr marL="51435" marR="51435"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274012878"/>
                  </a:ext>
                </a:extLst>
              </a:tr>
              <a:tr h="137160">
                <a:tc>
                  <a:txBody>
                    <a:bodyPr/>
                    <a:lstStyle/>
                    <a:p>
                      <a:pPr marL="0" marR="0">
                        <a:spcBef>
                          <a:spcPts val="0"/>
                        </a:spcBef>
                        <a:spcAft>
                          <a:spcPts val="0"/>
                        </a:spcAft>
                      </a:pPr>
                      <a:r>
                        <a:rPr lang="en-US" sz="900" dirty="0">
                          <a:effectLst/>
                          <a:latin typeface="Arial" panose="020B0604020202020204" pitchFamily="34" charset="0"/>
                          <a:ea typeface="Calibri" panose="020F0502020204030204" pitchFamily="34" charset="0"/>
                          <a:cs typeface="Arial" panose="020B0604020202020204" pitchFamily="34" charset="0"/>
                        </a:rPr>
                        <a:t>Selection=</a:t>
                      </a:r>
                      <a:r>
                        <a:rPr lang="en-US" sz="900" dirty="0" err="1">
                          <a:effectLst/>
                          <a:latin typeface="Arial" panose="020B0604020202020204" pitchFamily="34" charset="0"/>
                          <a:ea typeface="Calibri" panose="020F0502020204030204" pitchFamily="34" charset="0"/>
                          <a:cs typeface="Arial" panose="020B0604020202020204" pitchFamily="34" charset="0"/>
                        </a:rPr>
                        <a:t>adjRsq</a:t>
                      </a:r>
                      <a:endParaRPr lang="en-US" sz="900" dirty="0">
                        <a:effectLst/>
                        <a:latin typeface="Arial" panose="020B0604020202020204" pitchFamily="34" charset="0"/>
                        <a:ea typeface="Calibri" panose="020F0502020204030204" pitchFamily="34" charset="0"/>
                        <a:cs typeface="Arial" panose="020B0604020202020204" pitchFamily="34" charset="0"/>
                      </a:endParaRP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spcBef>
                          <a:spcPts val="0"/>
                        </a:spcBef>
                        <a:spcAft>
                          <a:spcPts val="0"/>
                        </a:spcAft>
                      </a:pPr>
                      <a:r>
                        <a:rPr lang="en-US" sz="900">
                          <a:effectLst/>
                          <a:latin typeface="Arial" panose="020B0604020202020204" pitchFamily="34" charset="0"/>
                          <a:ea typeface="Calibri" panose="020F0502020204030204" pitchFamily="34" charset="0"/>
                          <a:cs typeface="Arial" panose="020B0604020202020204" pitchFamily="34" charset="0"/>
                        </a:rPr>
                        <a:t>T D DT</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1220931511"/>
                  </a:ext>
                </a:extLst>
              </a:tr>
              <a:tr h="137160">
                <a:tc>
                  <a:txBody>
                    <a:bodyPr/>
                    <a:lstStyle/>
                    <a:p>
                      <a:pPr marL="0" marR="0">
                        <a:spcBef>
                          <a:spcPts val="0"/>
                        </a:spcBef>
                        <a:spcAft>
                          <a:spcPts val="0"/>
                        </a:spcAft>
                      </a:pPr>
                      <a:r>
                        <a:rPr lang="en-US" sz="900" dirty="0">
                          <a:effectLst/>
                          <a:latin typeface="Arial" panose="020B0604020202020204" pitchFamily="34" charset="0"/>
                          <a:ea typeface="Calibri" panose="020F0502020204030204" pitchFamily="34" charset="0"/>
                          <a:cs typeface="Arial" panose="020B0604020202020204" pitchFamily="34" charset="0"/>
                        </a:rPr>
                        <a:t>Selection=Stepwise</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spcBef>
                          <a:spcPts val="0"/>
                        </a:spcBef>
                        <a:spcAft>
                          <a:spcPts val="0"/>
                        </a:spcAft>
                      </a:pPr>
                      <a:r>
                        <a:rPr lang="en-US" sz="900">
                          <a:effectLst/>
                          <a:latin typeface="Arial" panose="020B0604020202020204" pitchFamily="34" charset="0"/>
                          <a:ea typeface="Calibri" panose="020F0502020204030204" pitchFamily="34" charset="0"/>
                          <a:cs typeface="Arial" panose="020B0604020202020204" pitchFamily="34" charset="0"/>
                        </a:rPr>
                        <a:t>T TSQ</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2699937504"/>
                  </a:ext>
                </a:extLst>
              </a:tr>
              <a:tr h="137160">
                <a:tc>
                  <a:txBody>
                    <a:bodyPr/>
                    <a:lstStyle/>
                    <a:p>
                      <a:pPr marL="0" marR="0">
                        <a:spcBef>
                          <a:spcPts val="0"/>
                        </a:spcBef>
                        <a:spcAft>
                          <a:spcPts val="0"/>
                        </a:spcAft>
                      </a:pPr>
                      <a:r>
                        <a:rPr lang="en-US" sz="900" dirty="0">
                          <a:effectLst/>
                          <a:latin typeface="Arial" panose="020B0604020202020204" pitchFamily="34" charset="0"/>
                          <a:ea typeface="Calibri" panose="020F0502020204030204" pitchFamily="34" charset="0"/>
                          <a:cs typeface="Arial" panose="020B0604020202020204" pitchFamily="34" charset="0"/>
                        </a:rPr>
                        <a:t>Selection=Forward</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spcBef>
                          <a:spcPts val="0"/>
                        </a:spcBef>
                        <a:spcAft>
                          <a:spcPts val="0"/>
                        </a:spcAft>
                      </a:pPr>
                      <a:r>
                        <a:rPr lang="en-US" sz="900">
                          <a:effectLst/>
                          <a:latin typeface="Arial" panose="020B0604020202020204" pitchFamily="34" charset="0"/>
                          <a:ea typeface="Calibri" panose="020F0502020204030204" pitchFamily="34" charset="0"/>
                          <a:cs typeface="Arial" panose="020B0604020202020204" pitchFamily="34" charset="0"/>
                        </a:rPr>
                        <a:t>T TSQ D DT</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1364476367"/>
                  </a:ext>
                </a:extLst>
              </a:tr>
              <a:tr h="137160">
                <a:tc>
                  <a:txBody>
                    <a:bodyPr/>
                    <a:lstStyle/>
                    <a:p>
                      <a:pPr marL="0" marR="0">
                        <a:spcBef>
                          <a:spcPts val="0"/>
                        </a:spcBef>
                        <a:spcAft>
                          <a:spcPts val="0"/>
                        </a:spcAft>
                      </a:pPr>
                      <a:r>
                        <a:rPr lang="en-US" sz="900" dirty="0">
                          <a:effectLst/>
                          <a:latin typeface="Arial" panose="020B0604020202020204" pitchFamily="34" charset="0"/>
                          <a:ea typeface="Calibri" panose="020F0502020204030204" pitchFamily="34" charset="0"/>
                          <a:cs typeface="Arial" panose="020B0604020202020204" pitchFamily="34" charset="0"/>
                        </a:rPr>
                        <a:t>Selection=Backward</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spcBef>
                          <a:spcPts val="0"/>
                        </a:spcBef>
                        <a:spcAft>
                          <a:spcPts val="0"/>
                        </a:spcAft>
                      </a:pPr>
                      <a:r>
                        <a:rPr lang="en-US" sz="900">
                          <a:effectLst/>
                          <a:latin typeface="Arial" panose="020B0604020202020204" pitchFamily="34" charset="0"/>
                          <a:ea typeface="Calibri" panose="020F0502020204030204" pitchFamily="34" charset="0"/>
                          <a:cs typeface="Arial" panose="020B0604020202020204" pitchFamily="34" charset="0"/>
                        </a:rPr>
                        <a:t>T D DT</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4090070904"/>
                  </a:ext>
                </a:extLst>
              </a:tr>
              <a:tr h="137160">
                <a:tc>
                  <a:txBody>
                    <a:bodyPr/>
                    <a:lstStyle/>
                    <a:p>
                      <a:pPr marL="0" marR="0">
                        <a:spcBef>
                          <a:spcPts val="0"/>
                        </a:spcBef>
                        <a:spcAft>
                          <a:spcPts val="0"/>
                        </a:spcAft>
                      </a:pPr>
                      <a:r>
                        <a:rPr lang="en-US" sz="900" dirty="0">
                          <a:effectLst/>
                          <a:latin typeface="Arial" panose="020B0604020202020204" pitchFamily="34" charset="0"/>
                          <a:ea typeface="Calibri" panose="020F0502020204030204" pitchFamily="34" charset="0"/>
                          <a:cs typeface="Arial" panose="020B0604020202020204" pitchFamily="34" charset="0"/>
                        </a:rPr>
                        <a:t>Selection=</a:t>
                      </a:r>
                      <a:r>
                        <a:rPr lang="en-US" sz="900" dirty="0" err="1">
                          <a:effectLst/>
                          <a:latin typeface="Arial" panose="020B0604020202020204" pitchFamily="34" charset="0"/>
                          <a:ea typeface="Calibri" panose="020F0502020204030204" pitchFamily="34" charset="0"/>
                          <a:cs typeface="Arial" panose="020B0604020202020204" pitchFamily="34" charset="0"/>
                        </a:rPr>
                        <a:t>maxR</a:t>
                      </a:r>
                      <a:endParaRPr lang="en-US" sz="900" dirty="0">
                        <a:effectLst/>
                        <a:latin typeface="Arial" panose="020B0604020202020204" pitchFamily="34" charset="0"/>
                        <a:ea typeface="Calibri" panose="020F0502020204030204" pitchFamily="34" charset="0"/>
                        <a:cs typeface="Arial" panose="020B0604020202020204" pitchFamily="34" charset="0"/>
                      </a:endParaRP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spcBef>
                          <a:spcPts val="0"/>
                        </a:spcBef>
                        <a:spcAft>
                          <a:spcPts val="0"/>
                        </a:spcAft>
                      </a:pPr>
                      <a:r>
                        <a:rPr lang="en-US" sz="900">
                          <a:effectLst/>
                          <a:latin typeface="Arial" panose="020B0604020202020204" pitchFamily="34" charset="0"/>
                          <a:ea typeface="Calibri" panose="020F0502020204030204" pitchFamily="34" charset="0"/>
                          <a:cs typeface="Arial" panose="020B0604020202020204" pitchFamily="34" charset="0"/>
                        </a:rPr>
                        <a:t>T TSQ D DT</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2071461847"/>
                  </a:ext>
                </a:extLst>
              </a:tr>
              <a:tr h="137160">
                <a:tc>
                  <a:txBody>
                    <a:bodyPr/>
                    <a:lstStyle/>
                    <a:p>
                      <a:pPr marL="0" marR="0">
                        <a:spcBef>
                          <a:spcPts val="0"/>
                        </a:spcBef>
                        <a:spcAft>
                          <a:spcPts val="0"/>
                        </a:spcAft>
                      </a:pPr>
                      <a:r>
                        <a:rPr lang="en-US" sz="900" dirty="0">
                          <a:effectLst/>
                          <a:latin typeface="Arial" panose="020B0604020202020204" pitchFamily="34" charset="0"/>
                          <a:ea typeface="Calibri" panose="020F0502020204030204" pitchFamily="34" charset="0"/>
                          <a:cs typeface="Arial" panose="020B0604020202020204" pitchFamily="34" charset="0"/>
                        </a:rPr>
                        <a:t>Selection=</a:t>
                      </a:r>
                      <a:r>
                        <a:rPr lang="en-US" sz="900" dirty="0" err="1">
                          <a:effectLst/>
                          <a:latin typeface="Arial" panose="020B0604020202020204" pitchFamily="34" charset="0"/>
                          <a:ea typeface="Calibri" panose="020F0502020204030204" pitchFamily="34" charset="0"/>
                          <a:cs typeface="Arial" panose="020B0604020202020204" pitchFamily="34" charset="0"/>
                        </a:rPr>
                        <a:t>minR</a:t>
                      </a:r>
                      <a:endParaRPr lang="en-US" sz="900" dirty="0">
                        <a:effectLst/>
                        <a:latin typeface="Arial" panose="020B0604020202020204" pitchFamily="34" charset="0"/>
                        <a:ea typeface="Calibri" panose="020F0502020204030204" pitchFamily="34" charset="0"/>
                        <a:cs typeface="Arial" panose="020B0604020202020204" pitchFamily="34" charset="0"/>
                      </a:endParaRP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spcBef>
                          <a:spcPts val="0"/>
                        </a:spcBef>
                        <a:spcAft>
                          <a:spcPts val="0"/>
                        </a:spcAft>
                      </a:pPr>
                      <a:r>
                        <a:rPr lang="en-US" sz="900">
                          <a:effectLst/>
                          <a:latin typeface="Arial" panose="020B0604020202020204" pitchFamily="34" charset="0"/>
                          <a:ea typeface="Calibri" panose="020F0502020204030204" pitchFamily="34" charset="0"/>
                          <a:cs typeface="Arial" panose="020B0604020202020204" pitchFamily="34" charset="0"/>
                        </a:rPr>
                        <a:t>T TSQ D DT</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2070437691"/>
                  </a:ext>
                </a:extLst>
              </a:tr>
              <a:tr h="137160">
                <a:tc>
                  <a:txBody>
                    <a:bodyPr/>
                    <a:lstStyle/>
                    <a:p>
                      <a:pPr marL="0" marR="0">
                        <a:spcBef>
                          <a:spcPts val="0"/>
                        </a:spcBef>
                        <a:spcAft>
                          <a:spcPts val="0"/>
                        </a:spcAft>
                      </a:pPr>
                      <a:r>
                        <a:rPr lang="en-US" sz="900" dirty="0">
                          <a:effectLst/>
                          <a:latin typeface="Arial" panose="020B0604020202020204" pitchFamily="34" charset="0"/>
                          <a:ea typeface="Calibri" panose="020F0502020204030204" pitchFamily="34" charset="0"/>
                          <a:cs typeface="Arial" panose="020B0604020202020204" pitchFamily="34" charset="0"/>
                        </a:rPr>
                        <a:t>Selection=CP</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spcBef>
                          <a:spcPts val="0"/>
                        </a:spcBef>
                        <a:spcAft>
                          <a:spcPts val="0"/>
                        </a:spcAft>
                      </a:pPr>
                      <a:r>
                        <a:rPr lang="en-US" sz="900" dirty="0">
                          <a:effectLst/>
                          <a:latin typeface="Arial" panose="020B0604020202020204" pitchFamily="34" charset="0"/>
                          <a:ea typeface="Calibri" panose="020F0502020204030204" pitchFamily="34" charset="0"/>
                          <a:cs typeface="Arial" panose="020B0604020202020204" pitchFamily="34" charset="0"/>
                        </a:rPr>
                        <a:t>T D DT</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1604104260"/>
                  </a:ext>
                </a:extLst>
              </a:tr>
            </a:tbl>
          </a:graphicData>
        </a:graphic>
      </p:graphicFrame>
      <p:sp>
        <p:nvSpPr>
          <p:cNvPr id="10" name="TextBox 9"/>
          <p:cNvSpPr txBox="1"/>
          <p:nvPr/>
        </p:nvSpPr>
        <p:spPr>
          <a:xfrm>
            <a:off x="1028701" y="2300599"/>
            <a:ext cx="1471353" cy="715581"/>
          </a:xfrm>
          <a:prstGeom prst="rect">
            <a:avLst/>
          </a:prstGeom>
          <a:noFill/>
          <a:ln>
            <a:solidFill>
              <a:srgbClr val="C00000"/>
            </a:solidFill>
          </a:ln>
        </p:spPr>
        <p:txBody>
          <a:bodyPr wrap="square" rtlCol="0">
            <a:spAutoFit/>
          </a:bodyPr>
          <a:lstStyle/>
          <a:p>
            <a:pPr algn="ctr"/>
            <a:r>
              <a:rPr lang="en-US" sz="1350" dirty="0"/>
              <a:t>So why not use automatic model selection?</a:t>
            </a:r>
            <a:endParaRPr lang="en-US" sz="1350" dirty="0"/>
          </a:p>
        </p:txBody>
      </p:sp>
      <p:cxnSp>
        <p:nvCxnSpPr>
          <p:cNvPr id="11" name="Straight Arrow Connector 10"/>
          <p:cNvCxnSpPr>
            <a:stCxn id="10" idx="2"/>
            <a:endCxn id="9" idx="0"/>
          </p:cNvCxnSpPr>
          <p:nvPr/>
        </p:nvCxnSpPr>
        <p:spPr>
          <a:xfrm flipH="1">
            <a:off x="1644683" y="3016180"/>
            <a:ext cx="119695" cy="363268"/>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2" name="TextBox 11"/>
          <p:cNvSpPr txBox="1"/>
          <p:nvPr/>
        </p:nvSpPr>
        <p:spPr>
          <a:xfrm>
            <a:off x="6168035" y="3271680"/>
            <a:ext cx="2850589" cy="1338828"/>
          </a:xfrm>
          <a:prstGeom prst="rect">
            <a:avLst/>
          </a:prstGeom>
          <a:noFill/>
          <a:ln>
            <a:solidFill>
              <a:srgbClr val="C00000"/>
            </a:solidFill>
          </a:ln>
        </p:spPr>
        <p:txBody>
          <a:bodyPr wrap="none" rtlCol="0">
            <a:spAutoFit/>
          </a:bodyPr>
          <a:lstStyle/>
          <a:p>
            <a:r>
              <a:rPr lang="en-US" sz="1350" dirty="0"/>
              <a:t>How about use some thought?</a:t>
            </a:r>
          </a:p>
          <a:p>
            <a:r>
              <a:rPr lang="en-US" sz="1350" dirty="0"/>
              <a:t>Economics and common sense</a:t>
            </a:r>
          </a:p>
          <a:p>
            <a:r>
              <a:rPr lang="en-US" sz="1350" dirty="0"/>
              <a:t>Know the DGP and context </a:t>
            </a:r>
          </a:p>
          <a:p>
            <a:r>
              <a:rPr lang="en-US" sz="1350" dirty="0"/>
              <a:t>Clean the data before</a:t>
            </a:r>
          </a:p>
          <a:p>
            <a:r>
              <a:rPr lang="en-US" sz="1350" dirty="0"/>
              <a:t>Inspect the data after </a:t>
            </a:r>
          </a:p>
          <a:p>
            <a:r>
              <a:rPr lang="en-US" sz="1350" dirty="0"/>
              <a:t>Validate your specification and testing.</a:t>
            </a:r>
          </a:p>
        </p:txBody>
      </p:sp>
      <p:cxnSp>
        <p:nvCxnSpPr>
          <p:cNvPr id="13" name="Straight Arrow Connector 12"/>
          <p:cNvCxnSpPr/>
          <p:nvPr/>
        </p:nvCxnSpPr>
        <p:spPr>
          <a:xfrm flipV="1">
            <a:off x="3018237" y="4439885"/>
            <a:ext cx="3183183" cy="6235"/>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85643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28650" y="273844"/>
            <a:ext cx="7886700" cy="473740"/>
          </a:xfrm>
          <a:prstGeom prst="rect">
            <a:avLst/>
          </a:prstGeom>
        </p:spPr>
        <p:txBody>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r>
              <a:rPr lang="en-US" smtClean="0"/>
              <a:t>Lack of Proof, its all about rejection, not acceptance</a:t>
            </a: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037928511"/>
              </p:ext>
            </p:extLst>
          </p:nvPr>
        </p:nvGraphicFramePr>
        <p:xfrm>
          <a:off x="628650" y="1393883"/>
          <a:ext cx="7351570" cy="2438400"/>
        </p:xfrm>
        <a:graphic>
          <a:graphicData uri="http://schemas.openxmlformats.org/drawingml/2006/table">
            <a:tbl>
              <a:tblPr firstRow="1" firstCol="1">
                <a:tableStyleId>{5C22544A-7EE6-4342-B048-85BDC9FD1C3A}</a:tableStyleId>
              </a:tblPr>
              <a:tblGrid>
                <a:gridCol w="2164427">
                  <a:extLst>
                    <a:ext uri="{9D8B030D-6E8A-4147-A177-3AD203B41FA5}">
                      <a16:colId xmlns:a16="http://schemas.microsoft.com/office/drawing/2014/main" val="3657551492"/>
                    </a:ext>
                  </a:extLst>
                </a:gridCol>
                <a:gridCol w="2736620">
                  <a:extLst>
                    <a:ext uri="{9D8B030D-6E8A-4147-A177-3AD203B41FA5}">
                      <a16:colId xmlns:a16="http://schemas.microsoft.com/office/drawing/2014/main" val="120159241"/>
                    </a:ext>
                  </a:extLst>
                </a:gridCol>
                <a:gridCol w="2450523">
                  <a:extLst>
                    <a:ext uri="{9D8B030D-6E8A-4147-A177-3AD203B41FA5}">
                      <a16:colId xmlns:a16="http://schemas.microsoft.com/office/drawing/2014/main" val="3180571052"/>
                    </a:ext>
                  </a:extLst>
                </a:gridCol>
              </a:tblGrid>
              <a:tr h="278130">
                <a:tc>
                  <a:txBody>
                    <a:bodyPr/>
                    <a:lstStyle/>
                    <a:p>
                      <a:endParaRPr lang="en-US" sz="1400" dirty="0" smtClean="0"/>
                    </a:p>
                  </a:txBody>
                  <a:tcPr marL="68580" marR="68580" marT="34290" marB="34290"/>
                </a:tc>
                <a:tc gridSpan="2">
                  <a:txBody>
                    <a:bodyPr/>
                    <a:lstStyle/>
                    <a:p>
                      <a:pPr algn="ctr"/>
                      <a:r>
                        <a:rPr lang="en-US" sz="1400" baseline="0" dirty="0" smtClean="0"/>
                        <a:t>The statistician can never “know” truth</a:t>
                      </a:r>
                      <a:endParaRPr lang="en-US" sz="1400" baseline="0" dirty="0"/>
                    </a:p>
                  </a:txBody>
                  <a:tcPr marL="68580" marR="68580" marT="34290" marB="34290"/>
                </a:tc>
                <a:tc hMerge="1">
                  <a:txBody>
                    <a:bodyPr/>
                    <a:lstStyle/>
                    <a:p>
                      <a:pPr algn="ctr"/>
                      <a:endParaRPr lang="en-US" sz="1400" baseline="0" dirty="0"/>
                    </a:p>
                  </a:txBody>
                  <a:tcPr marL="68580" marR="68580" marT="34290" marB="34290"/>
                </a:tc>
                <a:extLst>
                  <a:ext uri="{0D108BD9-81ED-4DB2-BD59-A6C34878D82A}">
                    <a16:rowId xmlns:a16="http://schemas.microsoft.com/office/drawing/2014/main" val="646474417"/>
                  </a:ext>
                </a:extLst>
              </a:tr>
              <a:tr h="278130">
                <a:tc>
                  <a:txBody>
                    <a:bodyPr/>
                    <a:lstStyle/>
                    <a:p>
                      <a:r>
                        <a:rPr lang="en-US" sz="1400" dirty="0" smtClean="0"/>
                        <a:t>The statistician’s decision</a:t>
                      </a:r>
                    </a:p>
                  </a:txBody>
                  <a:tcPr marL="68580" marR="68580" marT="34290" marB="34290"/>
                </a:tc>
                <a:tc>
                  <a:txBody>
                    <a:bodyPr/>
                    <a:lstStyle/>
                    <a:p>
                      <a:pPr marL="0" algn="ctr" defTabSz="914400" rtl="0" eaLnBrk="1" latinLnBrk="0" hangingPunct="1"/>
                      <a:r>
                        <a:rPr lang="en-US" sz="1400" b="1" kern="1200" baseline="0" dirty="0" smtClean="0">
                          <a:solidFill>
                            <a:schemeClr val="lt1"/>
                          </a:solidFill>
                          <a:latin typeface="+mn-lt"/>
                          <a:ea typeface="+mn-ea"/>
                          <a:cs typeface="+mn-cs"/>
                        </a:rPr>
                        <a:t>H</a:t>
                      </a:r>
                      <a:r>
                        <a:rPr lang="en-US" sz="1400" b="1" kern="1200" baseline="-25000" dirty="0" smtClean="0">
                          <a:solidFill>
                            <a:schemeClr val="lt1"/>
                          </a:solidFill>
                          <a:latin typeface="+mn-lt"/>
                          <a:ea typeface="+mn-ea"/>
                          <a:cs typeface="+mn-cs"/>
                        </a:rPr>
                        <a:t>0</a:t>
                      </a:r>
                      <a:r>
                        <a:rPr lang="en-US" sz="1400" b="1" kern="1200" baseline="0" dirty="0" smtClean="0">
                          <a:solidFill>
                            <a:schemeClr val="lt1"/>
                          </a:solidFill>
                          <a:latin typeface="+mn-lt"/>
                          <a:ea typeface="+mn-ea"/>
                          <a:cs typeface="+mn-cs"/>
                        </a:rPr>
                        <a:t> is true</a:t>
                      </a:r>
                      <a:endParaRPr lang="en-US" sz="1400" b="1" kern="1200" baseline="0" dirty="0">
                        <a:solidFill>
                          <a:schemeClr val="lt1"/>
                        </a:solidFill>
                        <a:latin typeface="+mn-lt"/>
                        <a:ea typeface="+mn-ea"/>
                        <a:cs typeface="+mn-cs"/>
                      </a:endParaRPr>
                    </a:p>
                  </a:txBody>
                  <a:tcPr marL="68580" marR="68580" marT="34290" marB="34290">
                    <a:solidFill>
                      <a:schemeClr val="accent1"/>
                    </a:solidFill>
                  </a:tcPr>
                </a:tc>
                <a:tc>
                  <a:txBody>
                    <a:bodyPr/>
                    <a:lstStyle/>
                    <a:p>
                      <a:pPr algn="ctr"/>
                      <a:r>
                        <a:rPr lang="en-US" sz="1400" dirty="0" smtClean="0">
                          <a:solidFill>
                            <a:schemeClr val="bg1"/>
                          </a:solidFill>
                        </a:rPr>
                        <a:t>H</a:t>
                      </a:r>
                      <a:r>
                        <a:rPr lang="en-US" sz="1400" baseline="-25000" dirty="0" smtClean="0">
                          <a:solidFill>
                            <a:schemeClr val="bg1"/>
                          </a:solidFill>
                        </a:rPr>
                        <a:t>0</a:t>
                      </a:r>
                      <a:r>
                        <a:rPr lang="en-US" sz="1400" baseline="0" dirty="0" smtClean="0">
                          <a:solidFill>
                            <a:schemeClr val="bg1"/>
                          </a:solidFill>
                        </a:rPr>
                        <a:t> is false</a:t>
                      </a:r>
                      <a:endParaRPr lang="en-US" sz="1400" baseline="0" dirty="0">
                        <a:solidFill>
                          <a:schemeClr val="bg1"/>
                        </a:solidFill>
                      </a:endParaRPr>
                    </a:p>
                  </a:txBody>
                  <a:tcPr marL="68580" marR="68580" marT="34290" marB="34290">
                    <a:solidFill>
                      <a:schemeClr val="accent1"/>
                    </a:solidFill>
                  </a:tcPr>
                </a:tc>
                <a:extLst>
                  <a:ext uri="{0D108BD9-81ED-4DB2-BD59-A6C34878D82A}">
                    <a16:rowId xmlns:a16="http://schemas.microsoft.com/office/drawing/2014/main" val="2797820159"/>
                  </a:ext>
                </a:extLst>
              </a:tr>
              <a:tr h="800100">
                <a:tc>
                  <a:txBody>
                    <a:bodyPr/>
                    <a:lstStyle/>
                    <a:p>
                      <a:r>
                        <a:rPr lang="en-US" sz="1400" dirty="0" smtClean="0"/>
                        <a:t>Rejects H</a:t>
                      </a:r>
                      <a:r>
                        <a:rPr lang="en-US" sz="1400" baseline="-25000" dirty="0" smtClean="0"/>
                        <a:t>0</a:t>
                      </a:r>
                      <a:endParaRPr lang="en-US" sz="1400" baseline="-25000" dirty="0"/>
                    </a:p>
                  </a:txBody>
                  <a:tcPr marL="68580" marR="68580" marT="34290" marB="34290"/>
                </a:tc>
                <a:tc>
                  <a:txBody>
                    <a:bodyPr/>
                    <a:lstStyle/>
                    <a:p>
                      <a:pPr algn="ctr"/>
                      <a:r>
                        <a:rPr lang="el-GR" sz="1400" dirty="0" smtClean="0"/>
                        <a:t>α</a:t>
                      </a:r>
                      <a:r>
                        <a:rPr lang="en-US" sz="1400" dirty="0" smtClean="0"/>
                        <a:t> = P(reject H</a:t>
                      </a:r>
                      <a:r>
                        <a:rPr lang="en-US" sz="1400" baseline="-25000" dirty="0" smtClean="0"/>
                        <a:t>0</a:t>
                      </a:r>
                      <a:r>
                        <a:rPr lang="en-US" sz="1400" dirty="0" smtClean="0"/>
                        <a:t>|H</a:t>
                      </a:r>
                      <a:r>
                        <a:rPr lang="en-US" sz="1400" baseline="-25000" dirty="0" smtClean="0"/>
                        <a:t>0</a:t>
                      </a:r>
                      <a:r>
                        <a:rPr lang="en-US" sz="1400" baseline="0" dirty="0" smtClean="0"/>
                        <a:t> is true)</a:t>
                      </a:r>
                    </a:p>
                    <a:p>
                      <a:pPr algn="ctr"/>
                      <a:r>
                        <a:rPr lang="en-US" sz="1100" i="1" baseline="0" dirty="0" smtClean="0">
                          <a:solidFill>
                            <a:srgbClr val="FF0000"/>
                          </a:solidFill>
                        </a:rPr>
                        <a:t>A wrong decision</a:t>
                      </a:r>
                    </a:p>
                    <a:p>
                      <a:pPr algn="ctr"/>
                      <a:r>
                        <a:rPr lang="en-US" sz="1100" i="1" baseline="0" dirty="0" smtClean="0">
                          <a:solidFill>
                            <a:srgbClr val="FF0000"/>
                          </a:solidFill>
                        </a:rPr>
                        <a:t>Convicting the innocent</a:t>
                      </a:r>
                    </a:p>
                    <a:p>
                      <a:pPr algn="ctr"/>
                      <a:r>
                        <a:rPr lang="en-US" sz="1400" baseline="0" dirty="0" smtClean="0"/>
                        <a:t>Type I Error</a:t>
                      </a:r>
                      <a:endParaRPr lang="en-US" sz="1400" dirty="0"/>
                    </a:p>
                  </a:txBody>
                  <a:tcPr marL="68580" marR="68580" marT="34290" marB="34290"/>
                </a:tc>
                <a:tc>
                  <a:txBody>
                    <a:bodyPr/>
                    <a:lstStyle/>
                    <a:p>
                      <a:pPr algn="ctr"/>
                      <a:r>
                        <a:rPr lang="en-US" sz="1400" dirty="0" smtClean="0"/>
                        <a:t>1-</a:t>
                      </a:r>
                      <a:r>
                        <a:rPr lang="el-GR" sz="1400" dirty="0" smtClean="0"/>
                        <a:t>β</a:t>
                      </a:r>
                      <a:r>
                        <a:rPr lang="en-US" sz="1400" dirty="0" smtClean="0"/>
                        <a:t> = P(reject H</a:t>
                      </a:r>
                      <a:r>
                        <a:rPr lang="en-US" sz="1400" baseline="-25000" dirty="0" smtClean="0"/>
                        <a:t>0</a:t>
                      </a:r>
                      <a:r>
                        <a:rPr lang="en-US" sz="1400" dirty="0" smtClean="0"/>
                        <a:t>|H</a:t>
                      </a:r>
                      <a:r>
                        <a:rPr lang="en-US" sz="1400" baseline="-25000" dirty="0" smtClean="0"/>
                        <a:t>0</a:t>
                      </a:r>
                      <a:r>
                        <a:rPr lang="en-US" sz="1400" baseline="0" dirty="0" smtClean="0"/>
                        <a:t> is false)</a:t>
                      </a:r>
                    </a:p>
                    <a:p>
                      <a:pPr marL="0" algn="ctr" defTabSz="914400" rtl="0" eaLnBrk="1" latinLnBrk="0" hangingPunct="1"/>
                      <a:r>
                        <a:rPr lang="en-US" sz="1100" i="1" kern="1200" baseline="0" dirty="0" smtClean="0">
                          <a:solidFill>
                            <a:srgbClr val="00B050"/>
                          </a:solidFill>
                          <a:latin typeface="+mn-lt"/>
                          <a:ea typeface="+mn-ea"/>
                          <a:cs typeface="+mn-cs"/>
                        </a:rPr>
                        <a:t>A correct decision</a:t>
                      </a:r>
                    </a:p>
                    <a:p>
                      <a:pPr marL="0" algn="ctr" defTabSz="914400" rtl="0" eaLnBrk="1" latinLnBrk="0" hangingPunct="1"/>
                      <a:r>
                        <a:rPr lang="en-US" sz="1100" i="1" kern="1200" baseline="0" dirty="0" smtClean="0">
                          <a:solidFill>
                            <a:srgbClr val="00B050"/>
                          </a:solidFill>
                          <a:latin typeface="+mn-lt"/>
                          <a:ea typeface="+mn-ea"/>
                          <a:cs typeface="+mn-cs"/>
                        </a:rPr>
                        <a:t>Convicting the guilty</a:t>
                      </a:r>
                    </a:p>
                    <a:p>
                      <a:pPr algn="ctr"/>
                      <a:r>
                        <a:rPr lang="en-US" sz="1400" baseline="0" dirty="0" smtClean="0"/>
                        <a:t>Power of the test</a:t>
                      </a:r>
                    </a:p>
                  </a:txBody>
                  <a:tcPr marL="68580" marR="68580" marT="34290" marB="34290"/>
                </a:tc>
                <a:extLst>
                  <a:ext uri="{0D108BD9-81ED-4DB2-BD59-A6C34878D82A}">
                    <a16:rowId xmlns:a16="http://schemas.microsoft.com/office/drawing/2014/main" val="3350376281"/>
                  </a:ext>
                </a:extLst>
              </a:tr>
              <a:tr h="1005840">
                <a:tc>
                  <a:txBody>
                    <a:bodyPr/>
                    <a:lstStyle/>
                    <a:p>
                      <a:r>
                        <a:rPr lang="en-US" sz="1400" dirty="0" smtClean="0"/>
                        <a:t>Fails to Reject H</a:t>
                      </a:r>
                      <a:r>
                        <a:rPr lang="en-US" sz="1400" baseline="-25000" dirty="0" smtClean="0"/>
                        <a:t>0</a:t>
                      </a:r>
                      <a:r>
                        <a:rPr lang="en-US" sz="1400" dirty="0" smtClean="0"/>
                        <a:t> </a:t>
                      </a:r>
                      <a:endParaRPr lang="en-US" sz="1400" dirty="0"/>
                    </a:p>
                  </a:txBody>
                  <a:tcPr marL="68580" marR="68580" marT="34290" marB="34290"/>
                </a:tc>
                <a:tc>
                  <a:txBody>
                    <a:bodyPr/>
                    <a:lstStyle/>
                    <a:p>
                      <a:pPr algn="ctr"/>
                      <a:r>
                        <a:rPr lang="en-US" sz="1400" dirty="0" smtClean="0"/>
                        <a:t>1-</a:t>
                      </a:r>
                      <a:r>
                        <a:rPr lang="el-GR" sz="1400" dirty="0" smtClean="0"/>
                        <a:t>α</a:t>
                      </a:r>
                      <a:r>
                        <a:rPr lang="en-US" sz="1400" dirty="0" smtClean="0"/>
                        <a:t> = P(fail to reject H</a:t>
                      </a:r>
                      <a:r>
                        <a:rPr lang="en-US" sz="1400" baseline="-25000" dirty="0" smtClean="0"/>
                        <a:t>0</a:t>
                      </a:r>
                      <a:r>
                        <a:rPr lang="en-US" sz="1400" dirty="0" smtClean="0"/>
                        <a:t>|H</a:t>
                      </a:r>
                      <a:r>
                        <a:rPr lang="en-US" sz="1400" baseline="-25000" dirty="0" smtClean="0"/>
                        <a:t>0</a:t>
                      </a:r>
                      <a:r>
                        <a:rPr lang="en-US" sz="1400" baseline="0" dirty="0" smtClean="0"/>
                        <a:t> is true)</a:t>
                      </a:r>
                    </a:p>
                    <a:p>
                      <a:pPr marL="0" algn="ctr" defTabSz="914400" rtl="0" eaLnBrk="1" latinLnBrk="0" hangingPunct="1"/>
                      <a:r>
                        <a:rPr lang="en-US" sz="1100" i="1" kern="1200" baseline="0" dirty="0" smtClean="0">
                          <a:solidFill>
                            <a:srgbClr val="00B050"/>
                          </a:solidFill>
                          <a:latin typeface="+mn-lt"/>
                          <a:ea typeface="+mn-ea"/>
                          <a:cs typeface="+mn-cs"/>
                        </a:rPr>
                        <a:t>A correct decision</a:t>
                      </a:r>
                    </a:p>
                    <a:p>
                      <a:pPr marL="0" algn="ctr" defTabSz="914400" rtl="0" eaLnBrk="1" latinLnBrk="0" hangingPunct="1"/>
                      <a:r>
                        <a:rPr lang="en-US" sz="1100" i="1" kern="1200" baseline="0" dirty="0" smtClean="0">
                          <a:solidFill>
                            <a:srgbClr val="00B050"/>
                          </a:solidFill>
                          <a:latin typeface="+mn-lt"/>
                          <a:ea typeface="+mn-ea"/>
                          <a:cs typeface="+mn-cs"/>
                        </a:rPr>
                        <a:t>Letting the innocent go free</a:t>
                      </a:r>
                    </a:p>
                    <a:p>
                      <a:pPr algn="ctr"/>
                      <a:r>
                        <a:rPr lang="en-US" sz="1400" dirty="0" smtClean="0"/>
                        <a:t>Confidence in the test</a:t>
                      </a:r>
                      <a:endParaRPr lang="en-US" sz="1400" dirty="0"/>
                    </a:p>
                  </a:txBody>
                  <a:tcPr marL="68580" marR="68580" marT="34290" marB="34290"/>
                </a:tc>
                <a:tc>
                  <a:txBody>
                    <a:bodyPr/>
                    <a:lstStyle/>
                    <a:p>
                      <a:pPr algn="ctr"/>
                      <a:r>
                        <a:rPr lang="el-GR" sz="1400" dirty="0" smtClean="0"/>
                        <a:t>β</a:t>
                      </a:r>
                      <a:r>
                        <a:rPr lang="en-US" sz="1400" dirty="0" smtClean="0"/>
                        <a:t> </a:t>
                      </a:r>
                      <a:r>
                        <a:rPr lang="en-US" sz="1400" dirty="0" smtClean="0"/>
                        <a:t>= P(fail to reject H</a:t>
                      </a:r>
                      <a:r>
                        <a:rPr lang="en-US" sz="1400" baseline="-25000" dirty="0" smtClean="0"/>
                        <a:t>0</a:t>
                      </a:r>
                      <a:r>
                        <a:rPr lang="en-US" sz="1400" dirty="0" smtClean="0"/>
                        <a:t>|H</a:t>
                      </a:r>
                      <a:r>
                        <a:rPr lang="en-US" sz="1400" baseline="-25000" dirty="0" smtClean="0"/>
                        <a:t>0</a:t>
                      </a:r>
                      <a:r>
                        <a:rPr lang="en-US" sz="1400" baseline="0" dirty="0" smtClean="0"/>
                        <a:t> is false)</a:t>
                      </a:r>
                    </a:p>
                    <a:p>
                      <a:pPr marL="0" algn="ctr" defTabSz="914400" rtl="0" eaLnBrk="1" latinLnBrk="0" hangingPunct="1"/>
                      <a:r>
                        <a:rPr lang="en-US" sz="1100" i="1" kern="1200" baseline="0" dirty="0" smtClean="0">
                          <a:solidFill>
                            <a:srgbClr val="FF0000"/>
                          </a:solidFill>
                          <a:latin typeface="+mn-lt"/>
                          <a:ea typeface="+mn-ea"/>
                          <a:cs typeface="+mn-cs"/>
                        </a:rPr>
                        <a:t>A wrong decision</a:t>
                      </a:r>
                    </a:p>
                    <a:p>
                      <a:pPr marL="0" algn="ctr" defTabSz="914400" rtl="0" eaLnBrk="1" latinLnBrk="0" hangingPunct="1"/>
                      <a:r>
                        <a:rPr lang="en-US" sz="1100" i="1" kern="1200" baseline="0" dirty="0" smtClean="0">
                          <a:solidFill>
                            <a:srgbClr val="FF0000"/>
                          </a:solidFill>
                          <a:latin typeface="+mn-lt"/>
                          <a:ea typeface="+mn-ea"/>
                          <a:cs typeface="+mn-cs"/>
                        </a:rPr>
                        <a:t>Letting the guilty go free</a:t>
                      </a:r>
                    </a:p>
                    <a:p>
                      <a:pPr algn="ctr"/>
                      <a:r>
                        <a:rPr lang="en-US" sz="1400" baseline="0" dirty="0" smtClean="0"/>
                        <a:t>Type II Error</a:t>
                      </a:r>
                      <a:endParaRPr lang="en-US" sz="1400" dirty="0" smtClean="0"/>
                    </a:p>
                    <a:p>
                      <a:pPr algn="ctr"/>
                      <a:endParaRPr lang="en-US" sz="1400" dirty="0"/>
                    </a:p>
                  </a:txBody>
                  <a:tcPr marL="68580" marR="68580" marT="34290" marB="34290"/>
                </a:tc>
                <a:extLst>
                  <a:ext uri="{0D108BD9-81ED-4DB2-BD59-A6C34878D82A}">
                    <a16:rowId xmlns:a16="http://schemas.microsoft.com/office/drawing/2014/main" val="1712256863"/>
                  </a:ext>
                </a:extLst>
              </a:tr>
            </a:tbl>
          </a:graphicData>
        </a:graphic>
      </p:graphicFrame>
      <p:sp>
        <p:nvSpPr>
          <p:cNvPr id="4" name="TextBox 3"/>
          <p:cNvSpPr txBox="1"/>
          <p:nvPr/>
        </p:nvSpPr>
        <p:spPr>
          <a:xfrm>
            <a:off x="628650" y="828359"/>
            <a:ext cx="3174423" cy="507831"/>
          </a:xfrm>
          <a:prstGeom prst="rect">
            <a:avLst/>
          </a:prstGeom>
          <a:noFill/>
        </p:spPr>
        <p:txBody>
          <a:bodyPr wrap="square" rtlCol="0">
            <a:spAutoFit/>
          </a:bodyPr>
          <a:lstStyle/>
          <a:p>
            <a:pPr defTabSz="685800">
              <a:defRPr/>
            </a:pPr>
            <a:r>
              <a:rPr lang="en-US" sz="1350" dirty="0">
                <a:solidFill>
                  <a:prstClr val="black"/>
                </a:solidFill>
                <a:latin typeface="Calibri" panose="020F0502020204030204"/>
              </a:rPr>
              <a:t>H</a:t>
            </a:r>
            <a:r>
              <a:rPr lang="en-US" sz="1350" baseline="-25000" dirty="0">
                <a:solidFill>
                  <a:prstClr val="black"/>
                </a:solidFill>
                <a:latin typeface="Calibri" panose="020F0502020204030204"/>
              </a:rPr>
              <a:t>0</a:t>
            </a:r>
            <a:r>
              <a:rPr lang="en-US" sz="1350" dirty="0">
                <a:solidFill>
                  <a:prstClr val="black"/>
                </a:solidFill>
                <a:latin typeface="Calibri" panose="020F0502020204030204"/>
              </a:rPr>
              <a:t>: </a:t>
            </a:r>
            <a:r>
              <a:rPr lang="el-GR" sz="1350" dirty="0">
                <a:solidFill>
                  <a:prstClr val="black"/>
                </a:solidFill>
                <a:latin typeface="Calibri" panose="020F0502020204030204"/>
              </a:rPr>
              <a:t>β</a:t>
            </a:r>
            <a:r>
              <a:rPr lang="en-US" sz="1350" baseline="-25000" dirty="0">
                <a:solidFill>
                  <a:prstClr val="black"/>
                </a:solidFill>
                <a:latin typeface="Calibri" panose="020F0502020204030204"/>
              </a:rPr>
              <a:t>2</a:t>
            </a:r>
            <a:r>
              <a:rPr lang="en-US" sz="1350" dirty="0">
                <a:solidFill>
                  <a:prstClr val="black"/>
                </a:solidFill>
                <a:latin typeface="Calibri" panose="020F0502020204030204"/>
              </a:rPr>
              <a:t>=0 The intervention had no effect</a:t>
            </a:r>
          </a:p>
          <a:p>
            <a:pPr defTabSz="685800">
              <a:defRPr/>
            </a:pPr>
            <a:r>
              <a:rPr lang="en-US" sz="1350" dirty="0">
                <a:solidFill>
                  <a:prstClr val="black"/>
                </a:solidFill>
                <a:latin typeface="Calibri" panose="020F0502020204030204"/>
              </a:rPr>
              <a:t>H</a:t>
            </a:r>
            <a:r>
              <a:rPr lang="en-US" sz="1350" baseline="-25000" dirty="0">
                <a:solidFill>
                  <a:prstClr val="black"/>
                </a:solidFill>
                <a:latin typeface="Calibri" panose="020F0502020204030204"/>
              </a:rPr>
              <a:t>1</a:t>
            </a:r>
            <a:r>
              <a:rPr lang="en-US" sz="1350" dirty="0">
                <a:solidFill>
                  <a:prstClr val="black"/>
                </a:solidFill>
                <a:latin typeface="Calibri" panose="020F0502020204030204"/>
              </a:rPr>
              <a:t>: </a:t>
            </a:r>
            <a:r>
              <a:rPr lang="el-GR" sz="1350" dirty="0">
                <a:solidFill>
                  <a:prstClr val="black"/>
                </a:solidFill>
                <a:latin typeface="Calibri" panose="020F0502020204030204"/>
              </a:rPr>
              <a:t>β</a:t>
            </a:r>
            <a:r>
              <a:rPr lang="en-US" sz="1350" baseline="-25000" dirty="0">
                <a:solidFill>
                  <a:prstClr val="black"/>
                </a:solidFill>
                <a:latin typeface="Calibri" panose="020F0502020204030204"/>
              </a:rPr>
              <a:t>2</a:t>
            </a:r>
            <a:r>
              <a:rPr lang="en-US" sz="1350" dirty="0">
                <a:solidFill>
                  <a:prstClr val="black"/>
                </a:solidFill>
                <a:latin typeface="Calibri" panose="020F0502020204030204"/>
              </a:rPr>
              <a:t>≠0 The intervention had an effect</a:t>
            </a:r>
            <a:endParaRPr lang="en-US" sz="1350" dirty="0">
              <a:solidFill>
                <a:prstClr val="black"/>
              </a:solidFill>
              <a:latin typeface="Calibri" panose="020F0502020204030204"/>
            </a:endParaRPr>
          </a:p>
        </p:txBody>
      </p:sp>
      <p:sp>
        <p:nvSpPr>
          <p:cNvPr id="5" name="TextBox 4"/>
          <p:cNvSpPr txBox="1"/>
          <p:nvPr/>
        </p:nvSpPr>
        <p:spPr>
          <a:xfrm>
            <a:off x="275208" y="4076815"/>
            <a:ext cx="8240142" cy="323165"/>
          </a:xfrm>
          <a:prstGeom prst="rect">
            <a:avLst/>
          </a:prstGeom>
          <a:noFill/>
        </p:spPr>
        <p:txBody>
          <a:bodyPr wrap="square" rtlCol="0">
            <a:spAutoFit/>
          </a:bodyPr>
          <a:lstStyle/>
          <a:p>
            <a:pPr algn="ctr" defTabSz="685800">
              <a:defRPr/>
            </a:pPr>
            <a:r>
              <a:rPr lang="en-US" sz="1200" dirty="0" smtClean="0">
                <a:solidFill>
                  <a:prstClr val="black"/>
                </a:solidFill>
                <a:latin typeface="Calibri" panose="020F0502020204030204"/>
              </a:rPr>
              <a:t>The most damning are </a:t>
            </a:r>
            <a:r>
              <a:rPr lang="en-US" sz="1500" b="1" dirty="0" smtClean="0">
                <a:solidFill>
                  <a:srgbClr val="FF0000"/>
                </a:solidFill>
                <a:latin typeface="Calibri" panose="020F0502020204030204"/>
              </a:rPr>
              <a:t>Type </a:t>
            </a:r>
            <a:r>
              <a:rPr lang="en-US" sz="1500" b="1" dirty="0">
                <a:solidFill>
                  <a:srgbClr val="FF0000"/>
                </a:solidFill>
                <a:latin typeface="Calibri" panose="020F0502020204030204"/>
              </a:rPr>
              <a:t>III errors</a:t>
            </a:r>
            <a:r>
              <a:rPr lang="en-US" sz="1200" dirty="0">
                <a:solidFill>
                  <a:prstClr val="black"/>
                </a:solidFill>
                <a:latin typeface="Calibri" panose="020F0502020204030204"/>
              </a:rPr>
              <a:t> which </a:t>
            </a:r>
            <a:r>
              <a:rPr lang="en-US" sz="1200" dirty="0" smtClean="0">
                <a:solidFill>
                  <a:prstClr val="black"/>
                </a:solidFill>
                <a:latin typeface="Calibri" panose="020F0502020204030204"/>
              </a:rPr>
              <a:t>occur </a:t>
            </a:r>
            <a:r>
              <a:rPr lang="en-US" sz="1200" dirty="0">
                <a:solidFill>
                  <a:prstClr val="black"/>
                </a:solidFill>
                <a:latin typeface="Calibri" panose="020F0502020204030204"/>
              </a:rPr>
              <a:t>when you get the right answer to the wrong question (Kennedy, 2008).</a:t>
            </a:r>
          </a:p>
        </p:txBody>
      </p:sp>
      <p:sp>
        <p:nvSpPr>
          <p:cNvPr id="6" name="TextBox 5"/>
          <p:cNvSpPr txBox="1"/>
          <p:nvPr/>
        </p:nvSpPr>
        <p:spPr>
          <a:xfrm>
            <a:off x="3929784" y="932233"/>
            <a:ext cx="4405821" cy="300082"/>
          </a:xfrm>
          <a:prstGeom prst="rect">
            <a:avLst/>
          </a:prstGeom>
          <a:noFill/>
        </p:spPr>
        <p:txBody>
          <a:bodyPr wrap="none" rtlCol="0">
            <a:spAutoFit/>
          </a:bodyPr>
          <a:lstStyle/>
          <a:p>
            <a:pPr defTabSz="685800">
              <a:defRPr/>
            </a:pPr>
            <a:r>
              <a:rPr lang="en-US" sz="1350" dirty="0">
                <a:ln>
                  <a:solidFill>
                    <a:srgbClr val="FF0000"/>
                  </a:solidFill>
                </a:ln>
                <a:solidFill>
                  <a:srgbClr val="FF0000"/>
                </a:solidFill>
                <a:latin typeface="Calibri" panose="020F0502020204030204"/>
              </a:rPr>
              <a:t>The problem with this is it is sensitive to model specification</a:t>
            </a:r>
            <a:endParaRPr lang="en-US" sz="1350" dirty="0">
              <a:ln>
                <a:solidFill>
                  <a:srgbClr val="FF0000"/>
                </a:solidFill>
              </a:ln>
              <a:solidFill>
                <a:srgbClr val="FF0000"/>
              </a:solidFill>
              <a:latin typeface="Calibri" panose="020F0502020204030204"/>
            </a:endParaRPr>
          </a:p>
        </p:txBody>
      </p:sp>
      <p:sp>
        <p:nvSpPr>
          <p:cNvPr id="7" name="Right Arrow 6"/>
          <p:cNvSpPr/>
          <p:nvPr/>
        </p:nvSpPr>
        <p:spPr>
          <a:xfrm rot="10800000">
            <a:off x="3568701" y="984250"/>
            <a:ext cx="361084" cy="165101"/>
          </a:xfrm>
          <a:prstGeom prst="rightArrow">
            <a:avLst>
              <a:gd name="adj1" fmla="val 65384"/>
              <a:gd name="adj2" fmla="val 6923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198504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p:cNvSpPr txBox="1"/>
              <p:nvPr/>
            </p:nvSpPr>
            <p:spPr>
              <a:xfrm>
                <a:off x="3706540" y="276432"/>
                <a:ext cx="1938736" cy="1492203"/>
              </a:xfrm>
              <a:prstGeom prst="rect">
                <a:avLst/>
              </a:prstGeom>
              <a:noFill/>
              <a:ln>
                <a:solidFill>
                  <a:schemeClr val="accent1"/>
                </a:solidFill>
              </a:ln>
            </p:spPr>
            <p:txBody>
              <a:bodyPr wrap="none" rtlCol="0">
                <a:spAutoFit/>
              </a:bodyPr>
              <a:lstStyle/>
              <a:p>
                <a:pPr defTabSz="685800">
                  <a:defRPr/>
                </a:pPr>
                <a14:m>
                  <m:oMathPara xmlns:m="http://schemas.openxmlformats.org/officeDocument/2006/math">
                    <m:oMathParaPr>
                      <m:jc m:val="centerGroup"/>
                    </m:oMathParaPr>
                    <m:oMath xmlns:m="http://schemas.openxmlformats.org/officeDocument/2006/math">
                      <m:r>
                        <a:rPr lang="en-US" i="1" dirty="0">
                          <a:solidFill>
                            <a:prstClr val="black"/>
                          </a:solidFill>
                          <a:latin typeface="Cambria Math" panose="02040503050406030204" pitchFamily="18" charset="0"/>
                          <a:ea typeface="Cambria Math" panose="02040503050406030204" pitchFamily="18" charset="0"/>
                        </a:rPr>
                        <m:t>𝑌</m:t>
                      </m:r>
                      <m:r>
                        <a:rPr lang="en-US" i="1" dirty="0">
                          <a:solidFill>
                            <a:prstClr val="black"/>
                          </a:solidFill>
                          <a:latin typeface="Cambria Math" panose="02040503050406030204" pitchFamily="18" charset="0"/>
                          <a:ea typeface="Cambria Math" panose="02040503050406030204" pitchFamily="18" charset="0"/>
                        </a:rPr>
                        <m:t>=</m:t>
                      </m:r>
                      <m:r>
                        <a:rPr lang="en-US" i="1" dirty="0">
                          <a:solidFill>
                            <a:prstClr val="black"/>
                          </a:solidFill>
                          <a:latin typeface="Cambria Math" panose="02040503050406030204" pitchFamily="18" charset="0"/>
                          <a:ea typeface="Cambria Math" panose="02040503050406030204" pitchFamily="18" charset="0"/>
                        </a:rPr>
                        <m:t>𝛽</m:t>
                      </m:r>
                      <m:r>
                        <a:rPr lang="en-US" i="1" baseline="-25000" dirty="0">
                          <a:solidFill>
                            <a:prstClr val="black"/>
                          </a:solidFill>
                          <a:latin typeface="Cambria Math" panose="02040503050406030204" pitchFamily="18" charset="0"/>
                          <a:ea typeface="Cambria Math" panose="02040503050406030204" pitchFamily="18" charset="0"/>
                        </a:rPr>
                        <m:t>0</m:t>
                      </m:r>
                      <m:r>
                        <a:rPr lang="en-US" i="1" dirty="0">
                          <a:solidFill>
                            <a:prstClr val="black"/>
                          </a:solidFill>
                          <a:latin typeface="Cambria Math" panose="02040503050406030204" pitchFamily="18" charset="0"/>
                          <a:ea typeface="Cambria Math" panose="02040503050406030204" pitchFamily="18" charset="0"/>
                        </a:rPr>
                        <m:t>+</m:t>
                      </m:r>
                      <m:r>
                        <a:rPr lang="en-US" i="1" dirty="0">
                          <a:solidFill>
                            <a:prstClr val="black"/>
                          </a:solidFill>
                          <a:latin typeface="Cambria Math" panose="02040503050406030204" pitchFamily="18" charset="0"/>
                          <a:ea typeface="Cambria Math" panose="02040503050406030204" pitchFamily="18" charset="0"/>
                        </a:rPr>
                        <m:t>𝛽</m:t>
                      </m:r>
                      <m:r>
                        <a:rPr lang="en-US" i="1" baseline="-25000" dirty="0">
                          <a:solidFill>
                            <a:prstClr val="black"/>
                          </a:solidFill>
                          <a:latin typeface="Cambria Math" panose="02040503050406030204" pitchFamily="18" charset="0"/>
                          <a:ea typeface="Cambria Math" panose="02040503050406030204" pitchFamily="18" charset="0"/>
                        </a:rPr>
                        <m:t>1</m:t>
                      </m:r>
                      <m:r>
                        <a:rPr lang="en-US" i="1" dirty="0">
                          <a:solidFill>
                            <a:prstClr val="black"/>
                          </a:solidFill>
                          <a:latin typeface="Cambria Math" panose="02040503050406030204" pitchFamily="18" charset="0"/>
                          <a:ea typeface="Cambria Math" panose="02040503050406030204" pitchFamily="18" charset="0"/>
                        </a:rPr>
                        <m:t>𝑇</m:t>
                      </m:r>
                      <m:r>
                        <a:rPr lang="en-US" i="1" dirty="0">
                          <a:solidFill>
                            <a:prstClr val="black"/>
                          </a:solidFill>
                          <a:latin typeface="Cambria Math" panose="02040503050406030204" pitchFamily="18" charset="0"/>
                          <a:ea typeface="Cambria Math" panose="02040503050406030204" pitchFamily="18" charset="0"/>
                        </a:rPr>
                        <m:t>+</m:t>
                      </m:r>
                      <m:r>
                        <a:rPr lang="en-US" i="1" dirty="0">
                          <a:solidFill>
                            <a:prstClr val="black"/>
                          </a:solidFill>
                          <a:latin typeface="Cambria Math" panose="02040503050406030204" pitchFamily="18" charset="0"/>
                          <a:ea typeface="Cambria Math" panose="02040503050406030204" pitchFamily="18" charset="0"/>
                        </a:rPr>
                        <m:t>𝜀</m:t>
                      </m:r>
                    </m:oMath>
                  </m:oMathPara>
                </a14:m>
                <a:endParaRPr lang="en-US" dirty="0">
                  <a:solidFill>
                    <a:prstClr val="black"/>
                  </a:solidFill>
                  <a:latin typeface="Cambria Math" panose="02040503050406030204" pitchFamily="18" charset="0"/>
                  <a:ea typeface="Cambria Math" panose="02040503050406030204" pitchFamily="18" charset="0"/>
                </a:endParaRPr>
              </a:p>
              <a:p>
                <a:pPr defTabSz="685800">
                  <a:defRPr/>
                </a:pPr>
                <a:endParaRPr lang="en-US" dirty="0">
                  <a:solidFill>
                    <a:prstClr val="black"/>
                  </a:solidFill>
                  <a:latin typeface="Cambria Math" panose="02040503050406030204" pitchFamily="18" charset="0"/>
                  <a:ea typeface="Cambria Math" panose="02040503050406030204" pitchFamily="18" charset="0"/>
                </a:endParaRPr>
              </a:p>
              <a:p>
                <a:pPr defTabSz="685800">
                  <a:defRPr/>
                </a:pPr>
                <a14:m>
                  <m:oMathPara xmlns:m="http://schemas.openxmlformats.org/officeDocument/2006/math">
                    <m:oMathParaPr>
                      <m:jc m:val="centerGroup"/>
                    </m:oMathParaPr>
                    <m:oMath xmlns:m="http://schemas.openxmlformats.org/officeDocument/2006/math">
                      <m:acc>
                        <m:accPr>
                          <m:chr m:val="̂"/>
                          <m:ctrlPr>
                            <a:rPr lang="en-US" i="1" dirty="0">
                              <a:solidFill>
                                <a:prstClr val="black"/>
                              </a:solidFill>
                              <a:latin typeface="Cambria Math" panose="02040503050406030204" pitchFamily="18" charset="0"/>
                              <a:ea typeface="Cambria Math" panose="02040503050406030204" pitchFamily="18" charset="0"/>
                            </a:rPr>
                          </m:ctrlPr>
                        </m:accPr>
                        <m:e>
                          <m:r>
                            <a:rPr lang="en-US" i="1" dirty="0">
                              <a:solidFill>
                                <a:prstClr val="black"/>
                              </a:solidFill>
                              <a:latin typeface="Cambria Math" panose="02040503050406030204" pitchFamily="18" charset="0"/>
                              <a:ea typeface="Cambria Math" panose="02040503050406030204" pitchFamily="18" charset="0"/>
                            </a:rPr>
                            <m:t>𝑌</m:t>
                          </m:r>
                        </m:e>
                      </m:acc>
                      <m:r>
                        <a:rPr lang="en-US" i="1" dirty="0">
                          <a:solidFill>
                            <a:prstClr val="black"/>
                          </a:solidFill>
                          <a:latin typeface="Cambria Math" panose="02040503050406030204" pitchFamily="18" charset="0"/>
                          <a:ea typeface="Cambria Math" panose="02040503050406030204" pitchFamily="18" charset="0"/>
                        </a:rPr>
                        <m:t>=</m:t>
                      </m:r>
                      <m:r>
                        <a:rPr lang="en-US" i="1" dirty="0">
                          <a:solidFill>
                            <a:prstClr val="black"/>
                          </a:solidFill>
                          <a:latin typeface="Cambria Math" panose="02040503050406030204" pitchFamily="18" charset="0"/>
                          <a:ea typeface="Cambria Math" panose="02040503050406030204" pitchFamily="18" charset="0"/>
                        </a:rPr>
                        <m:t>𝑏</m:t>
                      </m:r>
                      <m:r>
                        <a:rPr lang="en-US" i="1" baseline="-25000" dirty="0">
                          <a:solidFill>
                            <a:prstClr val="black"/>
                          </a:solidFill>
                          <a:latin typeface="Cambria Math" panose="02040503050406030204" pitchFamily="18" charset="0"/>
                          <a:ea typeface="Cambria Math" panose="02040503050406030204" pitchFamily="18" charset="0"/>
                        </a:rPr>
                        <m:t>0</m:t>
                      </m:r>
                      <m:r>
                        <a:rPr lang="en-US" i="1" dirty="0">
                          <a:solidFill>
                            <a:prstClr val="black"/>
                          </a:solidFill>
                          <a:latin typeface="Cambria Math" panose="02040503050406030204" pitchFamily="18" charset="0"/>
                          <a:ea typeface="Cambria Math" panose="02040503050406030204" pitchFamily="18" charset="0"/>
                        </a:rPr>
                        <m:t>+</m:t>
                      </m:r>
                      <m:r>
                        <a:rPr lang="en-US" i="1" dirty="0">
                          <a:solidFill>
                            <a:prstClr val="black"/>
                          </a:solidFill>
                          <a:latin typeface="Cambria Math" panose="02040503050406030204" pitchFamily="18" charset="0"/>
                          <a:ea typeface="Cambria Math" panose="02040503050406030204" pitchFamily="18" charset="0"/>
                        </a:rPr>
                        <m:t>𝑏</m:t>
                      </m:r>
                      <m:r>
                        <a:rPr lang="en-US" i="1" baseline="-25000" dirty="0">
                          <a:solidFill>
                            <a:prstClr val="black"/>
                          </a:solidFill>
                          <a:latin typeface="Cambria Math" panose="02040503050406030204" pitchFamily="18" charset="0"/>
                          <a:ea typeface="Cambria Math" panose="02040503050406030204" pitchFamily="18" charset="0"/>
                        </a:rPr>
                        <m:t>1</m:t>
                      </m:r>
                      <m:r>
                        <a:rPr lang="en-US" i="1" dirty="0">
                          <a:solidFill>
                            <a:prstClr val="black"/>
                          </a:solidFill>
                          <a:latin typeface="Cambria Math" panose="02040503050406030204" pitchFamily="18" charset="0"/>
                          <a:ea typeface="Cambria Math" panose="02040503050406030204" pitchFamily="18" charset="0"/>
                        </a:rPr>
                        <m:t>𝑇</m:t>
                      </m:r>
                      <m:r>
                        <a:rPr lang="en-US" i="1" dirty="0">
                          <a:solidFill>
                            <a:prstClr val="black"/>
                          </a:solidFill>
                          <a:latin typeface="Cambria Math" panose="02040503050406030204" pitchFamily="18" charset="0"/>
                          <a:ea typeface="Cambria Math" panose="02040503050406030204" pitchFamily="18" charset="0"/>
                        </a:rPr>
                        <m:t>+</m:t>
                      </m:r>
                      <m:r>
                        <a:rPr lang="en-US" i="1" dirty="0">
                          <a:solidFill>
                            <a:prstClr val="black"/>
                          </a:solidFill>
                          <a:latin typeface="Cambria Math" panose="02040503050406030204" pitchFamily="18" charset="0"/>
                          <a:ea typeface="Cambria Math" panose="02040503050406030204" pitchFamily="18" charset="0"/>
                        </a:rPr>
                        <m:t>𝑒</m:t>
                      </m:r>
                    </m:oMath>
                  </m:oMathPara>
                </a14:m>
                <a:endParaRPr lang="en-US" dirty="0">
                  <a:solidFill>
                    <a:prstClr val="black"/>
                  </a:solidFill>
                  <a:latin typeface="Cambria Math" panose="02040503050406030204" pitchFamily="18" charset="0"/>
                  <a:ea typeface="Cambria Math" panose="02040503050406030204" pitchFamily="18" charset="0"/>
                </a:endParaRPr>
              </a:p>
              <a:p>
                <a:pPr defTabSz="685800">
                  <a:defRPr/>
                </a:pPr>
                <a:endParaRPr lang="en-US" dirty="0">
                  <a:solidFill>
                    <a:prstClr val="black"/>
                  </a:solidFill>
                  <a:latin typeface="Cambria Math" panose="02040503050406030204" pitchFamily="18" charset="0"/>
                  <a:ea typeface="Cambria Math" panose="02040503050406030204" pitchFamily="18" charset="0"/>
                </a:endParaRPr>
              </a:p>
              <a:p>
                <a:pPr defTabSz="685800">
                  <a:defRPr/>
                </a:pPr>
                <a:r>
                  <a:rPr lang="en-US" dirty="0">
                    <a:solidFill>
                      <a:prstClr val="black"/>
                    </a:solidFill>
                    <a:latin typeface="Cambria Math" panose="02040503050406030204" pitchFamily="18" charset="0"/>
                    <a:ea typeface="Cambria Math" panose="02040503050406030204" pitchFamily="18" charset="0"/>
                  </a:rPr>
                  <a:t>  e = Y - </a:t>
                </a:r>
                <a14:m>
                  <m:oMath xmlns:m="http://schemas.openxmlformats.org/officeDocument/2006/math">
                    <m:acc>
                      <m:accPr>
                        <m:chr m:val="̂"/>
                        <m:ctrlPr>
                          <a:rPr lang="en-US" i="1" dirty="0">
                            <a:solidFill>
                              <a:prstClr val="black"/>
                            </a:solidFill>
                            <a:latin typeface="Cambria Math" panose="02040503050406030204" pitchFamily="18" charset="0"/>
                            <a:ea typeface="Cambria Math" panose="02040503050406030204" pitchFamily="18" charset="0"/>
                          </a:rPr>
                        </m:ctrlPr>
                      </m:accPr>
                      <m:e>
                        <m:r>
                          <a:rPr lang="en-US" i="1" dirty="0">
                            <a:solidFill>
                              <a:prstClr val="black"/>
                            </a:solidFill>
                            <a:latin typeface="Cambria Math" panose="02040503050406030204" pitchFamily="18" charset="0"/>
                            <a:ea typeface="Cambria Math" panose="02040503050406030204" pitchFamily="18" charset="0"/>
                          </a:rPr>
                          <m:t>𝑌</m:t>
                        </m:r>
                      </m:e>
                    </m:acc>
                  </m:oMath>
                </a14:m>
                <a:endParaRPr lang="en-US" dirty="0">
                  <a:solidFill>
                    <a:prstClr val="black"/>
                  </a:solidFill>
                  <a:latin typeface="Cambria Math" panose="02040503050406030204" pitchFamily="18" charset="0"/>
                  <a:ea typeface="Cambria Math" panose="020405030504060302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3706540" y="276432"/>
                <a:ext cx="1938736" cy="1492203"/>
              </a:xfrm>
              <a:prstGeom prst="rect">
                <a:avLst/>
              </a:prstGeom>
              <a:blipFill>
                <a:blip r:embed="rId2"/>
                <a:stretch>
                  <a:fillRect b="-4858"/>
                </a:stretch>
              </a:blipFill>
              <a:ln>
                <a:solidFill>
                  <a:schemeClr val="accent1"/>
                </a:solidFill>
              </a:ln>
            </p:spPr>
            <p:txBody>
              <a:bodyPr/>
              <a:lstStyle/>
              <a:p>
                <a:r>
                  <a:rPr lang="en-US">
                    <a:noFill/>
                  </a:rPr>
                  <a:t> </a:t>
                </a:r>
              </a:p>
            </p:txBody>
          </p:sp>
        </mc:Fallback>
      </mc:AlternateContent>
      <p:sp>
        <p:nvSpPr>
          <p:cNvPr id="2" name="Title 1"/>
          <p:cNvSpPr txBox="1">
            <a:spLocks/>
          </p:cNvSpPr>
          <p:nvPr/>
        </p:nvSpPr>
        <p:spPr>
          <a:xfrm>
            <a:off x="-171893" y="217793"/>
            <a:ext cx="4090584" cy="473740"/>
          </a:xfrm>
          <a:prstGeom prst="rect">
            <a:avLst/>
          </a:prstGeom>
        </p:spPr>
        <p:txBody>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r>
              <a:rPr lang="en-US" dirty="0" smtClean="0"/>
              <a:t>Look at the residuals in </a:t>
            </a:r>
          </a:p>
          <a:p>
            <a:r>
              <a:rPr lang="en-US" dirty="0" smtClean="0"/>
              <a:t>the baseline regression</a:t>
            </a:r>
            <a:endParaRPr lang="en-US" dirty="0"/>
          </a:p>
        </p:txBody>
      </p:sp>
      <p:pic>
        <p:nvPicPr>
          <p:cNvPr id="3" name="Picture 2"/>
          <p:cNvPicPr>
            <a:picLocks noChangeAspect="1"/>
          </p:cNvPicPr>
          <p:nvPr/>
        </p:nvPicPr>
        <p:blipFill>
          <a:blip r:embed="rId3"/>
          <a:stretch>
            <a:fillRect/>
          </a:stretch>
        </p:blipFill>
        <p:spPr>
          <a:xfrm>
            <a:off x="4854138" y="1440027"/>
            <a:ext cx="4122882" cy="3092162"/>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03908" y="1946866"/>
            <a:ext cx="4572000" cy="2585323"/>
          </a:xfrm>
          <a:prstGeom prst="rect">
            <a:avLst/>
          </a:prstGeom>
          <a:solidFill>
            <a:schemeClr val="accent2">
              <a:lumMod val="20000"/>
              <a:lumOff val="80000"/>
            </a:schemeClr>
          </a:solidFill>
          <a:ln>
            <a:solidFill>
              <a:schemeClr val="accent1"/>
            </a:solidFill>
          </a:ln>
        </p:spPr>
        <p:txBody>
          <a:bodyPr>
            <a:spAutoFit/>
          </a:bodyPr>
          <a:lstStyle/>
          <a:p>
            <a:pPr defTabSz="685800">
              <a:defRPr/>
            </a:pPr>
            <a:r>
              <a:rPr lang="en-US" sz="1350" dirty="0">
                <a:solidFill>
                  <a:prstClr val="black"/>
                </a:solidFill>
                <a:latin typeface="Calibri" panose="020F0502020204030204"/>
              </a:rPr>
              <a:t>Title2 'Examining the residuals to the linear trend model.';</a:t>
            </a:r>
          </a:p>
          <a:p>
            <a:pPr defTabSz="685800">
              <a:defRPr/>
            </a:pPr>
            <a:r>
              <a:rPr lang="en-US" sz="1350" dirty="0">
                <a:solidFill>
                  <a:prstClr val="black"/>
                </a:solidFill>
                <a:latin typeface="Calibri" panose="020F0502020204030204"/>
              </a:rPr>
              <a:t>PROC REG data=</a:t>
            </a:r>
            <a:r>
              <a:rPr lang="en-US" sz="1350" dirty="0" err="1">
                <a:solidFill>
                  <a:prstClr val="black"/>
                </a:solidFill>
                <a:latin typeface="Calibri" panose="020F0502020204030204"/>
              </a:rPr>
              <a:t>trdata</a:t>
            </a:r>
            <a:r>
              <a:rPr lang="en-US" sz="1350" dirty="0">
                <a:solidFill>
                  <a:prstClr val="black"/>
                </a:solidFill>
                <a:latin typeface="Calibri" panose="020F0502020204030204"/>
              </a:rPr>
              <a:t>;</a:t>
            </a:r>
          </a:p>
          <a:p>
            <a:pPr defTabSz="685800">
              <a:defRPr/>
            </a:pPr>
            <a:r>
              <a:rPr lang="en-US" sz="1350" dirty="0">
                <a:solidFill>
                  <a:prstClr val="black"/>
                </a:solidFill>
                <a:latin typeface="Calibri" panose="020F0502020204030204"/>
              </a:rPr>
              <a:t>	model_</a:t>
            </a:r>
            <a:r>
              <a:rPr lang="en-US" sz="1350" dirty="0">
                <a:solidFill>
                  <a:srgbClr val="C00000"/>
                </a:solidFill>
                <a:latin typeface="Calibri" panose="020F0502020204030204"/>
              </a:rPr>
              <a:t>1R</a:t>
            </a:r>
            <a:r>
              <a:rPr lang="en-US" sz="1350" dirty="0">
                <a:solidFill>
                  <a:prstClr val="black"/>
                </a:solidFill>
                <a:latin typeface="Calibri" panose="020F0502020204030204"/>
              </a:rPr>
              <a:t>: model </a:t>
            </a:r>
            <a:r>
              <a:rPr lang="en-US" sz="1350" dirty="0">
                <a:solidFill>
                  <a:prstClr val="black"/>
                </a:solidFill>
                <a:latin typeface="Calibri" panose="020F0502020204030204"/>
              </a:rPr>
              <a:t>Y </a:t>
            </a:r>
            <a:r>
              <a:rPr lang="en-US" sz="1350" dirty="0">
                <a:solidFill>
                  <a:prstClr val="black"/>
                </a:solidFill>
                <a:latin typeface="Calibri" panose="020F0502020204030204"/>
              </a:rPr>
              <a:t>= T;</a:t>
            </a:r>
          </a:p>
          <a:p>
            <a:pPr defTabSz="685800">
              <a:defRPr/>
            </a:pPr>
            <a:r>
              <a:rPr lang="en-US" sz="1350" dirty="0">
                <a:solidFill>
                  <a:prstClr val="black"/>
                </a:solidFill>
                <a:latin typeface="Calibri" panose="020F0502020204030204"/>
              </a:rPr>
              <a:t>	</a:t>
            </a:r>
            <a:r>
              <a:rPr lang="en-US" sz="1350" dirty="0">
                <a:solidFill>
                  <a:srgbClr val="C00000"/>
                </a:solidFill>
                <a:latin typeface="Calibri" panose="020F0502020204030204"/>
              </a:rPr>
              <a:t>output out=TR </a:t>
            </a:r>
            <a:r>
              <a:rPr lang="en-US" sz="1350" dirty="0">
                <a:solidFill>
                  <a:srgbClr val="C00000"/>
                </a:solidFill>
                <a:latin typeface="Calibri" panose="020F0502020204030204"/>
              </a:rPr>
              <a:t> r=residual</a:t>
            </a:r>
            <a:r>
              <a:rPr lang="en-US" sz="1350" dirty="0">
                <a:solidFill>
                  <a:srgbClr val="C00000"/>
                </a:solidFill>
                <a:latin typeface="Calibri" panose="020F0502020204030204"/>
              </a:rPr>
              <a:t>;</a:t>
            </a:r>
          </a:p>
          <a:p>
            <a:pPr defTabSz="685800">
              <a:defRPr/>
            </a:pPr>
            <a:r>
              <a:rPr lang="en-US" sz="1350" dirty="0">
                <a:solidFill>
                  <a:prstClr val="black"/>
                </a:solidFill>
                <a:latin typeface="Calibri" panose="020F0502020204030204"/>
              </a:rPr>
              <a:t>	run;</a:t>
            </a:r>
          </a:p>
          <a:p>
            <a:pPr defTabSz="685800">
              <a:defRPr/>
            </a:pPr>
            <a:endParaRPr lang="en-US" sz="1350" dirty="0">
              <a:solidFill>
                <a:prstClr val="black"/>
              </a:solidFill>
              <a:latin typeface="Calibri" panose="020F0502020204030204"/>
            </a:endParaRPr>
          </a:p>
          <a:p>
            <a:pPr defTabSz="685800">
              <a:defRPr/>
            </a:pPr>
            <a:r>
              <a:rPr lang="en-US" sz="1350" dirty="0">
                <a:solidFill>
                  <a:prstClr val="black"/>
                </a:solidFill>
                <a:latin typeface="Calibri" panose="020F0502020204030204"/>
              </a:rPr>
              <a:t>PROC SGPLOT </a:t>
            </a:r>
            <a:r>
              <a:rPr lang="en-US" sz="1350" dirty="0">
                <a:solidFill>
                  <a:prstClr val="black"/>
                </a:solidFill>
                <a:latin typeface="Calibri" panose="020F0502020204030204"/>
              </a:rPr>
              <a:t>data=TR;</a:t>
            </a:r>
            <a:endParaRPr lang="en-US" sz="1350" dirty="0">
              <a:solidFill>
                <a:prstClr val="black"/>
              </a:solidFill>
              <a:latin typeface="Calibri" panose="020F0502020204030204"/>
            </a:endParaRPr>
          </a:p>
          <a:p>
            <a:pPr defTabSz="685800">
              <a:defRPr/>
            </a:pPr>
            <a:r>
              <a:rPr lang="en-US" sz="1350" dirty="0">
                <a:solidFill>
                  <a:prstClr val="black"/>
                </a:solidFill>
                <a:latin typeface="Calibri" panose="020F0502020204030204"/>
              </a:rPr>
              <a:t>	</a:t>
            </a:r>
            <a:r>
              <a:rPr lang="en-US" sz="1350" dirty="0" err="1">
                <a:solidFill>
                  <a:srgbClr val="C00000"/>
                </a:solidFill>
                <a:latin typeface="Calibri" panose="020F0502020204030204"/>
              </a:rPr>
              <a:t>reg</a:t>
            </a:r>
            <a:r>
              <a:rPr lang="en-US" sz="1350" dirty="0">
                <a:solidFill>
                  <a:prstClr val="black"/>
                </a:solidFill>
                <a:latin typeface="Calibri" panose="020F0502020204030204"/>
              </a:rPr>
              <a:t> </a:t>
            </a:r>
            <a:r>
              <a:rPr lang="en-US" sz="1350" dirty="0">
                <a:solidFill>
                  <a:prstClr val="black"/>
                </a:solidFill>
                <a:latin typeface="Calibri" panose="020F0502020204030204"/>
              </a:rPr>
              <a:t>   x=T </a:t>
            </a:r>
            <a:r>
              <a:rPr lang="en-US" sz="1350" dirty="0">
                <a:solidFill>
                  <a:prstClr val="black"/>
                </a:solidFill>
                <a:latin typeface="Calibri" panose="020F0502020204030204"/>
              </a:rPr>
              <a:t>y=residual / degree=1 CLM CLI </a:t>
            </a:r>
            <a:r>
              <a:rPr lang="en-US" sz="1350" dirty="0">
                <a:solidFill>
                  <a:prstClr val="black"/>
                </a:solidFill>
                <a:latin typeface="Calibri" panose="020F0502020204030204"/>
              </a:rPr>
              <a:t>	                                           		                     CLMTRANSPARENCY</a:t>
            </a:r>
            <a:r>
              <a:rPr lang="en-US" sz="1350" dirty="0">
                <a:solidFill>
                  <a:prstClr val="black"/>
                </a:solidFill>
                <a:latin typeface="Calibri" panose="020F0502020204030204"/>
              </a:rPr>
              <a:t>=.5;</a:t>
            </a:r>
          </a:p>
          <a:p>
            <a:pPr defTabSz="685800">
              <a:defRPr/>
            </a:pPr>
            <a:r>
              <a:rPr lang="en-US" sz="1350" dirty="0">
                <a:solidFill>
                  <a:prstClr val="black"/>
                </a:solidFill>
                <a:latin typeface="Calibri" panose="020F0502020204030204"/>
              </a:rPr>
              <a:t>	</a:t>
            </a:r>
            <a:r>
              <a:rPr lang="en-US" sz="1350" dirty="0">
                <a:solidFill>
                  <a:srgbClr val="C00000"/>
                </a:solidFill>
                <a:latin typeface="Calibri" panose="020F0502020204030204"/>
              </a:rPr>
              <a:t>loess </a:t>
            </a:r>
            <a:r>
              <a:rPr lang="en-US" sz="1350" dirty="0">
                <a:solidFill>
                  <a:prstClr val="black"/>
                </a:solidFill>
                <a:latin typeface="Calibri" panose="020F0502020204030204"/>
              </a:rPr>
              <a:t>x=T y=residual </a:t>
            </a:r>
            <a:r>
              <a:rPr lang="en-US" sz="1350" dirty="0">
                <a:solidFill>
                  <a:prstClr val="black"/>
                </a:solidFill>
                <a:latin typeface="Calibri" panose="020F0502020204030204"/>
              </a:rPr>
              <a:t>/ interpolation=linear </a:t>
            </a:r>
            <a:r>
              <a:rPr lang="en-US" sz="1350" dirty="0">
                <a:solidFill>
                  <a:prstClr val="black"/>
                </a:solidFill>
                <a:latin typeface="Calibri" panose="020F0502020204030204"/>
              </a:rPr>
              <a:t>degree=2;  </a:t>
            </a:r>
          </a:p>
          <a:p>
            <a:pPr defTabSz="685800">
              <a:defRPr/>
            </a:pPr>
            <a:r>
              <a:rPr lang="en-US" sz="1350" dirty="0">
                <a:solidFill>
                  <a:prstClr val="black"/>
                </a:solidFill>
                <a:latin typeface="Calibri" panose="020F0502020204030204"/>
              </a:rPr>
              <a:t>	&amp;</a:t>
            </a:r>
            <a:r>
              <a:rPr lang="en-US" sz="1350" dirty="0" err="1">
                <a:solidFill>
                  <a:prstClr val="black"/>
                </a:solidFill>
                <a:latin typeface="Calibri" panose="020F0502020204030204"/>
              </a:rPr>
              <a:t>xref</a:t>
            </a:r>
            <a:r>
              <a:rPr lang="en-US" sz="1350" dirty="0">
                <a:solidFill>
                  <a:prstClr val="black"/>
                </a:solidFill>
                <a:latin typeface="Calibri" panose="020F0502020204030204"/>
              </a:rPr>
              <a:t>;</a:t>
            </a:r>
          </a:p>
          <a:p>
            <a:pPr defTabSz="685800">
              <a:defRPr/>
            </a:pPr>
            <a:r>
              <a:rPr lang="en-US" sz="1350" dirty="0">
                <a:solidFill>
                  <a:prstClr val="black"/>
                </a:solidFill>
                <a:latin typeface="Calibri" panose="020F0502020204030204"/>
              </a:rPr>
              <a:t>                 run</a:t>
            </a:r>
            <a:r>
              <a:rPr lang="en-US" sz="1350" dirty="0">
                <a:solidFill>
                  <a:prstClr val="black"/>
                </a:solidFill>
                <a:latin typeface="Calibri" panose="020F0502020204030204"/>
              </a:rPr>
              <a:t>;</a:t>
            </a:r>
          </a:p>
        </p:txBody>
      </p:sp>
    </p:spTree>
    <p:extLst>
      <p:ext uri="{BB962C8B-B14F-4D97-AF65-F5344CB8AC3E}">
        <p14:creationId xmlns:p14="http://schemas.microsoft.com/office/powerpoint/2010/main" val="26721709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3934" y="192347"/>
            <a:ext cx="7886700" cy="473740"/>
          </a:xfrm>
          <a:prstGeom prst="rect">
            <a:avLst/>
          </a:prstGeom>
        </p:spPr>
        <p:txBody>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r>
              <a:rPr lang="en-US" dirty="0" smtClean="0"/>
              <a:t>Two models are suggested by analysis</a:t>
            </a:r>
            <a:endParaRPr lang="en-US" dirty="0"/>
          </a:p>
        </p:txBody>
      </p:sp>
      <p:pic>
        <p:nvPicPr>
          <p:cNvPr id="3" name="Picture 2"/>
          <p:cNvPicPr>
            <a:picLocks noChangeAspect="1"/>
          </p:cNvPicPr>
          <p:nvPr/>
        </p:nvPicPr>
        <p:blipFill>
          <a:blip r:embed="rId2"/>
          <a:stretch>
            <a:fillRect/>
          </a:stretch>
        </p:blipFill>
        <p:spPr>
          <a:xfrm>
            <a:off x="4789924" y="2900615"/>
            <a:ext cx="4191693" cy="2106464"/>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stretch>
            <a:fillRect/>
          </a:stretch>
        </p:blipFill>
        <p:spPr>
          <a:xfrm>
            <a:off x="4809918" y="635618"/>
            <a:ext cx="4171699" cy="2058597"/>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343190" y="607354"/>
            <a:ext cx="2235933" cy="923330"/>
          </a:xfrm>
          <a:prstGeom prst="rect">
            <a:avLst/>
          </a:prstGeom>
          <a:solidFill>
            <a:schemeClr val="accent2">
              <a:lumMod val="20000"/>
              <a:lumOff val="80000"/>
            </a:schemeClr>
          </a:solidFill>
          <a:ln>
            <a:solidFill>
              <a:schemeClr val="accent1"/>
            </a:solidFill>
          </a:ln>
        </p:spPr>
        <p:txBody>
          <a:bodyPr wrap="none" rtlCol="0">
            <a:spAutoFit/>
          </a:bodyPr>
          <a:lstStyle/>
          <a:p>
            <a:pPr defTabSz="685800">
              <a:defRPr/>
            </a:pPr>
            <a:r>
              <a:rPr lang="en-US" sz="1350" dirty="0">
                <a:solidFill>
                  <a:srgbClr val="0070C0"/>
                </a:solidFill>
                <a:latin typeface="Calibri" panose="020F0502020204030204"/>
              </a:rPr>
              <a:t>title2 'Quadratic Model';</a:t>
            </a:r>
          </a:p>
          <a:p>
            <a:pPr defTabSz="685800">
              <a:defRPr/>
            </a:pPr>
            <a:r>
              <a:rPr lang="es-ES" sz="1350" dirty="0">
                <a:solidFill>
                  <a:prstClr val="black"/>
                </a:solidFill>
                <a:latin typeface="Calibri" panose="020F0502020204030204"/>
              </a:rPr>
              <a:t>model_2: </a:t>
            </a:r>
            <a:r>
              <a:rPr lang="es-ES" sz="1350" dirty="0">
                <a:solidFill>
                  <a:prstClr val="black"/>
                </a:solidFill>
                <a:latin typeface="Calibri" panose="020F0502020204030204"/>
              </a:rPr>
              <a:t>   </a:t>
            </a:r>
            <a:r>
              <a:rPr lang="es-ES" sz="1350" dirty="0" err="1">
                <a:solidFill>
                  <a:prstClr val="black"/>
                </a:solidFill>
                <a:latin typeface="Calibri" panose="020F0502020204030204"/>
              </a:rPr>
              <a:t>model</a:t>
            </a:r>
            <a:r>
              <a:rPr lang="es-ES" sz="1350" dirty="0">
                <a:solidFill>
                  <a:prstClr val="black"/>
                </a:solidFill>
                <a:latin typeface="Calibri" panose="020F0502020204030204"/>
              </a:rPr>
              <a:t> </a:t>
            </a:r>
            <a:r>
              <a:rPr lang="es-ES" sz="1350" dirty="0">
                <a:solidFill>
                  <a:prstClr val="black"/>
                </a:solidFill>
                <a:latin typeface="Calibri" panose="020F0502020204030204"/>
              </a:rPr>
              <a:t>Y = T  TSQ;</a:t>
            </a:r>
          </a:p>
          <a:p>
            <a:pPr defTabSz="685800">
              <a:defRPr/>
            </a:pPr>
            <a:r>
              <a:rPr lang="en-US" sz="1350" dirty="0">
                <a:solidFill>
                  <a:prstClr val="black"/>
                </a:solidFill>
                <a:latin typeface="Calibri" panose="020F0502020204030204"/>
              </a:rPr>
              <a:t>Quadratic: </a:t>
            </a:r>
            <a:r>
              <a:rPr lang="en-US" sz="1350" dirty="0">
                <a:solidFill>
                  <a:prstClr val="black"/>
                </a:solidFill>
                <a:latin typeface="Calibri" panose="020F0502020204030204"/>
              </a:rPr>
              <a:t>  test </a:t>
            </a:r>
            <a:r>
              <a:rPr lang="en-US" sz="1350" dirty="0" err="1">
                <a:solidFill>
                  <a:prstClr val="black"/>
                </a:solidFill>
                <a:latin typeface="Calibri" panose="020F0502020204030204"/>
              </a:rPr>
              <a:t>tsq</a:t>
            </a:r>
            <a:r>
              <a:rPr lang="en-US" sz="1350" dirty="0">
                <a:solidFill>
                  <a:prstClr val="black"/>
                </a:solidFill>
                <a:latin typeface="Calibri" panose="020F0502020204030204"/>
              </a:rPr>
              <a:t>=0;      </a:t>
            </a:r>
          </a:p>
          <a:p>
            <a:pPr defTabSz="685800">
              <a:defRPr/>
            </a:pPr>
            <a:r>
              <a:rPr lang="en-US" sz="1350" dirty="0">
                <a:solidFill>
                  <a:prstClr val="black"/>
                </a:solidFill>
                <a:latin typeface="Calibri" panose="020F0502020204030204"/>
              </a:rPr>
              <a:t>run;</a:t>
            </a:r>
          </a:p>
        </p:txBody>
      </p:sp>
      <p:sp>
        <p:nvSpPr>
          <p:cNvPr id="6" name="TextBox 5"/>
          <p:cNvSpPr txBox="1"/>
          <p:nvPr/>
        </p:nvSpPr>
        <p:spPr>
          <a:xfrm>
            <a:off x="343190" y="2438950"/>
            <a:ext cx="2431756" cy="923330"/>
          </a:xfrm>
          <a:prstGeom prst="rect">
            <a:avLst/>
          </a:prstGeom>
          <a:solidFill>
            <a:schemeClr val="accent2">
              <a:lumMod val="20000"/>
              <a:lumOff val="80000"/>
            </a:schemeClr>
          </a:solidFill>
          <a:ln>
            <a:solidFill>
              <a:schemeClr val="accent1"/>
            </a:solidFill>
          </a:ln>
        </p:spPr>
        <p:txBody>
          <a:bodyPr wrap="none" rtlCol="0">
            <a:spAutoFit/>
          </a:bodyPr>
          <a:lstStyle/>
          <a:p>
            <a:pPr defTabSz="685800">
              <a:defRPr/>
            </a:pPr>
            <a:r>
              <a:rPr lang="en-US" sz="1350" dirty="0">
                <a:solidFill>
                  <a:srgbClr val="0070C0"/>
                </a:solidFill>
                <a:latin typeface="Calibri" panose="020F0502020204030204"/>
              </a:rPr>
              <a:t>title2 'Structural break model';</a:t>
            </a:r>
          </a:p>
          <a:p>
            <a:pPr defTabSz="685800">
              <a:defRPr/>
            </a:pPr>
            <a:r>
              <a:rPr lang="es-ES" sz="1350" dirty="0">
                <a:solidFill>
                  <a:prstClr val="black"/>
                </a:solidFill>
                <a:latin typeface="Calibri" panose="020F0502020204030204"/>
              </a:rPr>
              <a:t>model_4: </a:t>
            </a:r>
            <a:r>
              <a:rPr lang="es-ES" sz="1350" dirty="0">
                <a:solidFill>
                  <a:prstClr val="black"/>
                </a:solidFill>
                <a:latin typeface="Calibri" panose="020F0502020204030204"/>
              </a:rPr>
              <a:t> </a:t>
            </a:r>
            <a:r>
              <a:rPr lang="es-ES" sz="1350" dirty="0" err="1">
                <a:solidFill>
                  <a:prstClr val="black"/>
                </a:solidFill>
                <a:latin typeface="Calibri" panose="020F0502020204030204"/>
              </a:rPr>
              <a:t>model</a:t>
            </a:r>
            <a:r>
              <a:rPr lang="es-ES" sz="1350" dirty="0">
                <a:solidFill>
                  <a:prstClr val="black"/>
                </a:solidFill>
                <a:latin typeface="Calibri" panose="020F0502020204030204"/>
              </a:rPr>
              <a:t> </a:t>
            </a:r>
            <a:r>
              <a:rPr lang="es-ES" sz="1350" dirty="0">
                <a:solidFill>
                  <a:prstClr val="black"/>
                </a:solidFill>
                <a:latin typeface="Calibri" panose="020F0502020204030204"/>
              </a:rPr>
              <a:t>Y = T  D  DT;</a:t>
            </a:r>
          </a:p>
          <a:p>
            <a:pPr defTabSz="685800">
              <a:defRPr/>
            </a:pPr>
            <a:r>
              <a:rPr lang="en-US" sz="1350" dirty="0" err="1">
                <a:solidFill>
                  <a:prstClr val="black"/>
                </a:solidFill>
                <a:latin typeface="Calibri" panose="020F0502020204030204"/>
              </a:rPr>
              <a:t>Structural_break</a:t>
            </a:r>
            <a:r>
              <a:rPr lang="en-US" sz="1350" dirty="0">
                <a:solidFill>
                  <a:prstClr val="black"/>
                </a:solidFill>
                <a:latin typeface="Calibri" panose="020F0502020204030204"/>
              </a:rPr>
              <a:t>: </a:t>
            </a:r>
            <a:r>
              <a:rPr lang="en-US" sz="1350" dirty="0">
                <a:solidFill>
                  <a:prstClr val="black"/>
                </a:solidFill>
                <a:latin typeface="Calibri" panose="020F0502020204030204"/>
              </a:rPr>
              <a:t> test </a:t>
            </a:r>
            <a:r>
              <a:rPr lang="en-US" sz="1350" dirty="0">
                <a:solidFill>
                  <a:prstClr val="black"/>
                </a:solidFill>
                <a:latin typeface="Calibri" panose="020F0502020204030204"/>
              </a:rPr>
              <a:t>D=DT=0; </a:t>
            </a:r>
          </a:p>
          <a:p>
            <a:pPr defTabSz="685800">
              <a:defRPr/>
            </a:pPr>
            <a:r>
              <a:rPr lang="en-US" sz="1350" dirty="0">
                <a:solidFill>
                  <a:prstClr val="black"/>
                </a:solidFill>
                <a:latin typeface="Calibri" panose="020F0502020204030204"/>
              </a:rPr>
              <a:t>run;</a:t>
            </a:r>
          </a:p>
        </p:txBody>
      </p:sp>
      <mc:AlternateContent xmlns:mc="http://schemas.openxmlformats.org/markup-compatibility/2006">
        <mc:Choice xmlns:a14="http://schemas.microsoft.com/office/drawing/2010/main" Requires="a14">
          <p:sp>
            <p:nvSpPr>
              <p:cNvPr id="7" name="TextBox 6"/>
              <p:cNvSpPr txBox="1"/>
              <p:nvPr/>
            </p:nvSpPr>
            <p:spPr>
              <a:xfrm flipH="1">
                <a:off x="2698379" y="1136071"/>
                <a:ext cx="1920891" cy="1228798"/>
              </a:xfrm>
              <a:prstGeom prst="rect">
                <a:avLst/>
              </a:prstGeom>
              <a:noFill/>
              <a:ln>
                <a:solidFill>
                  <a:schemeClr val="tx1"/>
                </a:solidFill>
              </a:ln>
            </p:spPr>
            <p:txBody>
              <a:bodyPr wrap="square" rtlCol="0">
                <a:spAutoFit/>
              </a:bodyPr>
              <a:lstStyle/>
              <a:p>
                <a:r>
                  <a:rPr lang="en-US" sz="1350" dirty="0">
                    <a:solidFill>
                      <a:srgbClr val="C00000"/>
                    </a:solidFill>
                  </a:rPr>
                  <a:t>Effect of Time in Model 2 is the partial derivative of Y with respect to T,</a:t>
                </a:r>
              </a:p>
              <a:p>
                <a14:m>
                  <m:oMath xmlns:m="http://schemas.openxmlformats.org/officeDocument/2006/math">
                    <m:f>
                      <m:fPr>
                        <m:ctrlPr>
                          <a:rPr lang="en-US" sz="1350" i="1">
                            <a:latin typeface="Cambria Math" panose="02040503050406030204" pitchFamily="18" charset="0"/>
                            <a:ea typeface="Cambria Math" panose="02040503050406030204" pitchFamily="18" charset="0"/>
                          </a:rPr>
                        </m:ctrlPr>
                      </m:fPr>
                      <m:num>
                        <m:r>
                          <a:rPr lang="en-US" sz="1350" i="1">
                            <a:latin typeface="Cambria Math" panose="02040503050406030204" pitchFamily="18" charset="0"/>
                            <a:ea typeface="Cambria Math" panose="02040503050406030204" pitchFamily="18" charset="0"/>
                          </a:rPr>
                          <m:t>𝜕</m:t>
                        </m:r>
                        <m:r>
                          <a:rPr lang="en-US" sz="1350" i="1">
                            <a:latin typeface="Cambria Math" panose="02040503050406030204" pitchFamily="18" charset="0"/>
                            <a:ea typeface="Cambria Math" panose="02040503050406030204" pitchFamily="18" charset="0"/>
                          </a:rPr>
                          <m:t>𝑌</m:t>
                        </m:r>
                      </m:num>
                      <m:den>
                        <m:r>
                          <a:rPr lang="en-US" sz="1350" i="1">
                            <a:latin typeface="Cambria Math" panose="02040503050406030204" pitchFamily="18" charset="0"/>
                            <a:ea typeface="Cambria Math" panose="02040503050406030204" pitchFamily="18" charset="0"/>
                          </a:rPr>
                          <m:t>𝜕</m:t>
                        </m:r>
                        <m:r>
                          <a:rPr lang="en-US" sz="1350" i="1">
                            <a:latin typeface="Cambria Math" panose="02040503050406030204" pitchFamily="18" charset="0"/>
                            <a:ea typeface="Cambria Math" panose="02040503050406030204" pitchFamily="18" charset="0"/>
                          </a:rPr>
                          <m:t>𝑇</m:t>
                        </m:r>
                      </m:den>
                    </m:f>
                    <m:r>
                      <a:rPr lang="en-US" sz="1350">
                        <a:latin typeface="Cambria Math" panose="02040503050406030204" pitchFamily="18" charset="0"/>
                        <a:ea typeface="Cambria Math" panose="02040503050406030204" pitchFamily="18" charset="0"/>
                      </a:rPr>
                      <m:t>= </m:t>
                    </m:r>
                    <m:r>
                      <m:rPr>
                        <m:sty m:val="p"/>
                      </m:rPr>
                      <a:rPr lang="el-GR" sz="1350" i="1">
                        <a:latin typeface="Cambria Math" panose="02040503050406030204" pitchFamily="18" charset="0"/>
                        <a:ea typeface="Cambria Math" panose="02040503050406030204" pitchFamily="18" charset="0"/>
                      </a:rPr>
                      <m:t>β</m:t>
                    </m:r>
                    <m:r>
                      <a:rPr lang="en-US" sz="1350" i="1" baseline="-25000">
                        <a:latin typeface="Cambria Math" panose="02040503050406030204" pitchFamily="18" charset="0"/>
                        <a:ea typeface="Cambria Math" panose="02040503050406030204" pitchFamily="18" charset="0"/>
                      </a:rPr>
                      <m:t>1</m:t>
                    </m:r>
                    <m:r>
                      <a:rPr lang="en-US" sz="1350">
                        <a:latin typeface="Cambria Math" panose="02040503050406030204" pitchFamily="18" charset="0"/>
                        <a:ea typeface="Cambria Math" panose="02040503050406030204" pitchFamily="18" charset="0"/>
                      </a:rPr>
                      <m:t>+</m:t>
                    </m:r>
                  </m:oMath>
                </a14:m>
                <a:r>
                  <a:rPr lang="en-US" sz="1350" dirty="0"/>
                  <a:t> 2</a:t>
                </a:r>
                <a:r>
                  <a:rPr lang="el-GR" sz="1350" dirty="0">
                    <a:ea typeface="Cambria Math" panose="02040503050406030204" pitchFamily="18" charset="0"/>
                  </a:rPr>
                  <a:t> </a:t>
                </a:r>
                <a14:m>
                  <m:oMath xmlns:m="http://schemas.openxmlformats.org/officeDocument/2006/math">
                    <m:r>
                      <m:rPr>
                        <m:sty m:val="p"/>
                      </m:rPr>
                      <a:rPr lang="el-GR" sz="1350" i="1">
                        <a:latin typeface="Cambria Math" panose="02040503050406030204" pitchFamily="18" charset="0"/>
                        <a:ea typeface="Cambria Math" panose="02040503050406030204" pitchFamily="18" charset="0"/>
                      </a:rPr>
                      <m:t>β</m:t>
                    </m:r>
                    <m:r>
                      <a:rPr lang="en-US" sz="1350" i="1" baseline="-25000">
                        <a:latin typeface="Cambria Math" panose="02040503050406030204" pitchFamily="18" charset="0"/>
                        <a:ea typeface="Cambria Math" panose="02040503050406030204" pitchFamily="18" charset="0"/>
                      </a:rPr>
                      <m:t>2</m:t>
                    </m:r>
                  </m:oMath>
                </a14:m>
                <a:r>
                  <a:rPr lang="en-US" sz="1350" dirty="0"/>
                  <a:t>T</a:t>
                </a:r>
              </a:p>
              <a:p>
                <a:r>
                  <a:rPr lang="en-US" sz="1350" dirty="0"/>
                  <a:t> </a:t>
                </a:r>
                <a:endParaRPr lang="en-US" sz="1350" dirty="0"/>
              </a:p>
            </p:txBody>
          </p:sp>
        </mc:Choice>
        <mc:Fallback>
          <p:sp>
            <p:nvSpPr>
              <p:cNvPr id="7" name="TextBox 6"/>
              <p:cNvSpPr txBox="1">
                <a:spLocks noRot="1" noChangeAspect="1" noMove="1" noResize="1" noEditPoints="1" noAdjustHandles="1" noChangeArrowheads="1" noChangeShapeType="1" noTextEdit="1"/>
              </p:cNvSpPr>
              <p:nvPr/>
            </p:nvSpPr>
            <p:spPr>
              <a:xfrm flipH="1">
                <a:off x="2698379" y="1136071"/>
                <a:ext cx="1920891" cy="1228798"/>
              </a:xfrm>
              <a:prstGeom prst="rect">
                <a:avLst/>
              </a:prstGeom>
              <a:blipFill>
                <a:blip r:embed="rId4"/>
                <a:stretch>
                  <a:fillRect l="-631" r="-946"/>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343190" y="3435029"/>
                <a:ext cx="1836341" cy="1228798"/>
              </a:xfrm>
              <a:prstGeom prst="rect">
                <a:avLst/>
              </a:prstGeom>
              <a:ln>
                <a:solidFill>
                  <a:schemeClr val="tx1"/>
                </a:solidFill>
              </a:ln>
            </p:spPr>
            <p:txBody>
              <a:bodyPr wrap="square">
                <a:spAutoFit/>
              </a:bodyPr>
              <a:lstStyle/>
              <a:p>
                <a:pPr lvl="0"/>
                <a:r>
                  <a:rPr lang="en-US" sz="1350" dirty="0">
                    <a:solidFill>
                      <a:srgbClr val="C00000"/>
                    </a:solidFill>
                  </a:rPr>
                  <a:t>Effect of Time in Model 4 is the partial derivative of Y with respect to T,</a:t>
                </a:r>
              </a:p>
              <a:p>
                <a:pPr lvl="0"/>
                <a14:m>
                  <m:oMath xmlns:m="http://schemas.openxmlformats.org/officeDocument/2006/math">
                    <m:f>
                      <m:fPr>
                        <m:ctrlPr>
                          <a:rPr lang="en-US" sz="1350" i="1">
                            <a:solidFill>
                              <a:prstClr val="black"/>
                            </a:solidFill>
                            <a:latin typeface="Cambria Math" panose="02040503050406030204" pitchFamily="18" charset="0"/>
                            <a:ea typeface="Cambria Math" panose="02040503050406030204" pitchFamily="18" charset="0"/>
                          </a:rPr>
                        </m:ctrlPr>
                      </m:fPr>
                      <m:num>
                        <m:r>
                          <a:rPr lang="en-US" sz="1350" i="1">
                            <a:solidFill>
                              <a:prstClr val="black"/>
                            </a:solidFill>
                            <a:latin typeface="Cambria Math" panose="02040503050406030204" pitchFamily="18" charset="0"/>
                            <a:ea typeface="Cambria Math" panose="02040503050406030204" pitchFamily="18" charset="0"/>
                          </a:rPr>
                          <m:t>𝜕</m:t>
                        </m:r>
                        <m:r>
                          <a:rPr lang="en-US" sz="1350" i="1">
                            <a:solidFill>
                              <a:prstClr val="black"/>
                            </a:solidFill>
                            <a:latin typeface="Cambria Math" panose="02040503050406030204" pitchFamily="18" charset="0"/>
                            <a:ea typeface="Cambria Math" panose="02040503050406030204" pitchFamily="18" charset="0"/>
                          </a:rPr>
                          <m:t>𝑌</m:t>
                        </m:r>
                      </m:num>
                      <m:den>
                        <m:r>
                          <a:rPr lang="en-US" sz="1350" i="1">
                            <a:solidFill>
                              <a:prstClr val="black"/>
                            </a:solidFill>
                            <a:latin typeface="Cambria Math" panose="02040503050406030204" pitchFamily="18" charset="0"/>
                            <a:ea typeface="Cambria Math" panose="02040503050406030204" pitchFamily="18" charset="0"/>
                          </a:rPr>
                          <m:t>𝜕</m:t>
                        </m:r>
                        <m:r>
                          <a:rPr lang="en-US" sz="1350" i="1">
                            <a:solidFill>
                              <a:prstClr val="black"/>
                            </a:solidFill>
                            <a:latin typeface="Cambria Math" panose="02040503050406030204" pitchFamily="18" charset="0"/>
                            <a:ea typeface="Cambria Math" panose="02040503050406030204" pitchFamily="18" charset="0"/>
                          </a:rPr>
                          <m:t>𝑇</m:t>
                        </m:r>
                      </m:den>
                    </m:f>
                    <m:r>
                      <a:rPr lang="en-US" sz="1350">
                        <a:solidFill>
                          <a:prstClr val="black"/>
                        </a:solidFill>
                        <a:latin typeface="Cambria Math" panose="02040503050406030204" pitchFamily="18" charset="0"/>
                        <a:ea typeface="Cambria Math" panose="02040503050406030204" pitchFamily="18" charset="0"/>
                      </a:rPr>
                      <m:t>= </m:t>
                    </m:r>
                    <m:r>
                      <m:rPr>
                        <m:sty m:val="p"/>
                      </m:rPr>
                      <a:rPr lang="el-GR" sz="1350" i="1">
                        <a:solidFill>
                          <a:prstClr val="black"/>
                        </a:solidFill>
                        <a:latin typeface="Cambria Math" panose="02040503050406030204" pitchFamily="18" charset="0"/>
                        <a:ea typeface="Cambria Math" panose="02040503050406030204" pitchFamily="18" charset="0"/>
                      </a:rPr>
                      <m:t>β</m:t>
                    </m:r>
                    <m:r>
                      <a:rPr lang="en-US" sz="1350" i="1" baseline="-25000">
                        <a:solidFill>
                          <a:prstClr val="black"/>
                        </a:solidFill>
                        <a:latin typeface="Cambria Math" panose="02040503050406030204" pitchFamily="18" charset="0"/>
                        <a:ea typeface="Cambria Math" panose="02040503050406030204" pitchFamily="18" charset="0"/>
                      </a:rPr>
                      <m:t>1</m:t>
                    </m:r>
                    <m:r>
                      <a:rPr lang="en-US" sz="1350">
                        <a:solidFill>
                          <a:prstClr val="black"/>
                        </a:solidFill>
                        <a:latin typeface="Cambria Math" panose="02040503050406030204" pitchFamily="18" charset="0"/>
                        <a:ea typeface="Cambria Math" panose="02040503050406030204" pitchFamily="18" charset="0"/>
                      </a:rPr>
                      <m:t>+</m:t>
                    </m:r>
                  </m:oMath>
                </a14:m>
                <a:r>
                  <a:rPr lang="en-US" sz="1350" dirty="0">
                    <a:solidFill>
                      <a:prstClr val="black"/>
                    </a:solidFill>
                  </a:rPr>
                  <a:t> </a:t>
                </a:r>
                <a14:m>
                  <m:oMath xmlns:m="http://schemas.openxmlformats.org/officeDocument/2006/math">
                    <m:r>
                      <m:rPr>
                        <m:sty m:val="p"/>
                      </m:rPr>
                      <a:rPr lang="el-GR" sz="1350" i="1">
                        <a:solidFill>
                          <a:prstClr val="black"/>
                        </a:solidFill>
                        <a:latin typeface="Cambria Math" panose="02040503050406030204" pitchFamily="18" charset="0"/>
                        <a:ea typeface="Cambria Math" panose="02040503050406030204" pitchFamily="18" charset="0"/>
                      </a:rPr>
                      <m:t>β</m:t>
                    </m:r>
                    <m:r>
                      <a:rPr lang="en-US" sz="1350" i="1" baseline="-25000">
                        <a:solidFill>
                          <a:prstClr val="black"/>
                        </a:solidFill>
                        <a:latin typeface="Cambria Math" panose="02040503050406030204" pitchFamily="18" charset="0"/>
                        <a:ea typeface="Cambria Math" panose="02040503050406030204" pitchFamily="18" charset="0"/>
                      </a:rPr>
                      <m:t>3</m:t>
                    </m:r>
                  </m:oMath>
                </a14:m>
                <a:r>
                  <a:rPr lang="en-US" sz="1350" dirty="0">
                    <a:solidFill>
                      <a:prstClr val="black"/>
                    </a:solidFill>
                  </a:rPr>
                  <a:t>D</a:t>
                </a:r>
                <a:endParaRPr lang="en-US" sz="1350" dirty="0">
                  <a:solidFill>
                    <a:prstClr val="black"/>
                  </a:solidFill>
                </a:endParaRPr>
              </a:p>
            </p:txBody>
          </p:sp>
        </mc:Choice>
        <mc:Fallback>
          <p:sp>
            <p:nvSpPr>
              <p:cNvPr id="8" name="Rectangle 7"/>
              <p:cNvSpPr>
                <a:spLocks noRot="1" noChangeAspect="1" noMove="1" noResize="1" noEditPoints="1" noAdjustHandles="1" noChangeArrowheads="1" noChangeShapeType="1" noTextEdit="1"/>
              </p:cNvSpPr>
              <p:nvPr/>
            </p:nvSpPr>
            <p:spPr>
              <a:xfrm>
                <a:off x="343190" y="3435029"/>
                <a:ext cx="1836341" cy="1228798"/>
              </a:xfrm>
              <a:prstGeom prst="rect">
                <a:avLst/>
              </a:prstGeom>
              <a:blipFill>
                <a:blip r:embed="rId5"/>
                <a:stretch>
                  <a:fillRect l="-329"/>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2263440" y="3435029"/>
                <a:ext cx="2442575" cy="1334020"/>
              </a:xfrm>
              <a:prstGeom prst="rect">
                <a:avLst/>
              </a:prstGeom>
              <a:ln>
                <a:solidFill>
                  <a:schemeClr val="tx1"/>
                </a:solidFill>
              </a:ln>
            </p:spPr>
            <p:txBody>
              <a:bodyPr wrap="square">
                <a:spAutoFit/>
              </a:bodyPr>
              <a:lstStyle/>
              <a:p>
                <a:pPr lvl="0"/>
                <a:r>
                  <a:rPr lang="en-US" sz="1350" dirty="0">
                    <a:solidFill>
                      <a:srgbClr val="C00000"/>
                    </a:solidFill>
                  </a:rPr>
                  <a:t>Effect of D in Model 4 is the differences in expectations</a:t>
                </a:r>
              </a:p>
              <a:p>
                <a:pPr lvl="0"/>
                <a:endParaRPr lang="en-US" sz="1350" dirty="0">
                  <a:solidFill>
                    <a:prstClr val="black"/>
                  </a:solidFill>
                </a:endParaRPr>
              </a:p>
              <a:p>
                <a:pPr lvl="0"/>
                <a14:m>
                  <m:oMathPara xmlns:m="http://schemas.openxmlformats.org/officeDocument/2006/math">
                    <m:oMathParaPr>
                      <m:jc m:val="left"/>
                    </m:oMathParaPr>
                    <m:oMath xmlns:m="http://schemas.openxmlformats.org/officeDocument/2006/math">
                      <m:r>
                        <a:rPr lang="en-US" sz="1350" i="1">
                          <a:solidFill>
                            <a:prstClr val="black"/>
                          </a:solidFill>
                          <a:latin typeface="Cambria Math" panose="02040503050406030204" pitchFamily="18" charset="0"/>
                        </a:rPr>
                        <m:t>𝐸</m:t>
                      </m:r>
                      <m:d>
                        <m:dPr>
                          <m:ctrlPr>
                            <a:rPr lang="en-US" sz="1350" i="1">
                              <a:solidFill>
                                <a:prstClr val="black"/>
                              </a:solidFill>
                              <a:latin typeface="Cambria Math" panose="02040503050406030204" pitchFamily="18" charset="0"/>
                            </a:rPr>
                          </m:ctrlPr>
                        </m:dPr>
                        <m:e>
                          <m:r>
                            <a:rPr lang="en-US" sz="1350" i="1">
                              <a:solidFill>
                                <a:prstClr val="black"/>
                              </a:solidFill>
                              <a:latin typeface="Cambria Math" panose="02040503050406030204" pitchFamily="18" charset="0"/>
                            </a:rPr>
                            <m:t>𝑌</m:t>
                          </m:r>
                        </m:e>
                        <m:e>
                          <m:r>
                            <a:rPr lang="en-US" sz="1350" i="1">
                              <a:solidFill>
                                <a:prstClr val="black"/>
                              </a:solidFill>
                              <a:latin typeface="Cambria Math" panose="02040503050406030204" pitchFamily="18" charset="0"/>
                            </a:rPr>
                            <m:t>𝑇</m:t>
                          </m:r>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𝐷</m:t>
                          </m:r>
                          <m:r>
                            <a:rPr lang="en-US" sz="1350" i="1">
                              <a:solidFill>
                                <a:prstClr val="black"/>
                              </a:solidFill>
                              <a:latin typeface="Cambria Math" panose="02040503050406030204" pitchFamily="18" charset="0"/>
                            </a:rPr>
                            <m:t>=1</m:t>
                          </m:r>
                        </m:e>
                      </m:d>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𝐸</m:t>
                      </m:r>
                      <m:d>
                        <m:dPr>
                          <m:ctrlPr>
                            <a:rPr lang="en-US" sz="1350" i="1">
                              <a:solidFill>
                                <a:prstClr val="black"/>
                              </a:solidFill>
                              <a:latin typeface="Cambria Math" panose="02040503050406030204" pitchFamily="18" charset="0"/>
                            </a:rPr>
                          </m:ctrlPr>
                        </m:dPr>
                        <m:e>
                          <m:r>
                            <a:rPr lang="en-US" sz="1350" i="1">
                              <a:solidFill>
                                <a:prstClr val="black"/>
                              </a:solidFill>
                              <a:latin typeface="Cambria Math" panose="02040503050406030204" pitchFamily="18" charset="0"/>
                            </a:rPr>
                            <m:t>𝑌</m:t>
                          </m:r>
                        </m:e>
                        <m:e>
                          <m:r>
                            <a:rPr lang="en-US" sz="1350" i="1">
                              <a:solidFill>
                                <a:prstClr val="black"/>
                              </a:solidFill>
                              <a:latin typeface="Cambria Math" panose="02040503050406030204" pitchFamily="18" charset="0"/>
                            </a:rPr>
                            <m:t>𝑇</m:t>
                          </m:r>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𝐷</m:t>
                          </m:r>
                          <m:r>
                            <a:rPr lang="en-US" sz="1350" i="1">
                              <a:solidFill>
                                <a:prstClr val="black"/>
                              </a:solidFill>
                              <a:latin typeface="Cambria Math" panose="02040503050406030204" pitchFamily="18" charset="0"/>
                            </a:rPr>
                            <m:t>=0</m:t>
                          </m:r>
                        </m:e>
                      </m:d>
                    </m:oMath>
                  </m:oMathPara>
                </a14:m>
                <a:endParaRPr lang="en-US" sz="1350" dirty="0">
                  <a:solidFill>
                    <a:prstClr val="black"/>
                  </a:solidFill>
                </a:endParaRPr>
              </a:p>
              <a:p>
                <a:pPr lvl="0"/>
                <a:r>
                  <a:rPr lang="en-US" sz="1350" dirty="0">
                    <a:solidFill>
                      <a:prstClr val="black"/>
                    </a:solidFill>
                  </a:rPr>
                  <a:t>= </a:t>
                </a:r>
                <a14:m>
                  <m:oMath xmlns:m="http://schemas.openxmlformats.org/officeDocument/2006/math">
                    <m:r>
                      <a:rPr lang="en-US" sz="1350" i="1">
                        <a:solidFill>
                          <a:prstClr val="black"/>
                        </a:solidFill>
                        <a:latin typeface="Cambria Math" panose="02040503050406030204" pitchFamily="18" charset="0"/>
                        <a:ea typeface="Cambria Math" panose="02040503050406030204" pitchFamily="18" charset="0"/>
                      </a:rPr>
                      <m:t>𝛽</m:t>
                    </m:r>
                    <m:r>
                      <a:rPr lang="en-US" sz="1350" i="1" baseline="-25000">
                        <a:solidFill>
                          <a:prstClr val="black"/>
                        </a:solidFill>
                        <a:latin typeface="Cambria Math" panose="02040503050406030204" pitchFamily="18" charset="0"/>
                        <a:ea typeface="Cambria Math" panose="02040503050406030204" pitchFamily="18" charset="0"/>
                      </a:rPr>
                      <m:t>2</m:t>
                    </m:r>
                    <m:r>
                      <a:rPr lang="en-US" sz="1350" i="1">
                        <a:solidFill>
                          <a:prstClr val="black"/>
                        </a:solidFill>
                        <a:latin typeface="Cambria Math" panose="02040503050406030204" pitchFamily="18" charset="0"/>
                        <a:ea typeface="Cambria Math" panose="02040503050406030204" pitchFamily="18" charset="0"/>
                      </a:rPr>
                      <m:t>+ </m:t>
                    </m:r>
                    <m:r>
                      <a:rPr lang="en-US" sz="1350" i="1">
                        <a:solidFill>
                          <a:prstClr val="black"/>
                        </a:solidFill>
                        <a:latin typeface="Cambria Math" panose="02040503050406030204" pitchFamily="18" charset="0"/>
                        <a:ea typeface="Cambria Math" panose="02040503050406030204" pitchFamily="18" charset="0"/>
                      </a:rPr>
                      <m:t>𝛽</m:t>
                    </m:r>
                    <m:r>
                      <a:rPr lang="en-US" sz="1350" i="1" baseline="-25000">
                        <a:solidFill>
                          <a:prstClr val="black"/>
                        </a:solidFill>
                        <a:latin typeface="Cambria Math" panose="02040503050406030204" pitchFamily="18" charset="0"/>
                        <a:ea typeface="Cambria Math" panose="02040503050406030204" pitchFamily="18" charset="0"/>
                      </a:rPr>
                      <m:t>3</m:t>
                    </m:r>
                    <m:r>
                      <a:rPr lang="en-US" sz="1350" i="1">
                        <a:solidFill>
                          <a:prstClr val="black"/>
                        </a:solidFill>
                        <a:latin typeface="Cambria Math" panose="02040503050406030204" pitchFamily="18" charset="0"/>
                        <a:ea typeface="Cambria Math" panose="02040503050406030204" pitchFamily="18" charset="0"/>
                      </a:rPr>
                      <m:t>𝑇</m:t>
                    </m:r>
                  </m:oMath>
                </a14:m>
                <a:endParaRPr lang="en-US" sz="1350" dirty="0">
                  <a:solidFill>
                    <a:prstClr val="black"/>
                  </a:solidFill>
                </a:endParaRPr>
              </a:p>
            </p:txBody>
          </p:sp>
        </mc:Choice>
        <mc:Fallback>
          <p:sp>
            <p:nvSpPr>
              <p:cNvPr id="9" name="Rectangle 8"/>
              <p:cNvSpPr>
                <a:spLocks noRot="1" noChangeAspect="1" noMove="1" noResize="1" noEditPoints="1" noAdjustHandles="1" noChangeArrowheads="1" noChangeShapeType="1" noTextEdit="1"/>
              </p:cNvSpPr>
              <p:nvPr/>
            </p:nvSpPr>
            <p:spPr>
              <a:xfrm>
                <a:off x="2263440" y="3435029"/>
                <a:ext cx="2442575" cy="1334020"/>
              </a:xfrm>
              <a:prstGeom prst="rect">
                <a:avLst/>
              </a:prstGeom>
              <a:blipFill>
                <a:blip r:embed="rId6"/>
                <a:stretch>
                  <a:fillRect l="-248" b="-3167"/>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83168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3934" y="192347"/>
            <a:ext cx="7886700" cy="473740"/>
          </a:xfrm>
          <a:prstGeom prst="rect">
            <a:avLst/>
          </a:prstGeom>
        </p:spPr>
        <p:txBody>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r>
              <a:rPr lang="en-US" dirty="0" smtClean="0"/>
              <a:t>Testing both models against the base model</a:t>
            </a:r>
          </a:p>
          <a:p>
            <a:endParaRPr lang="en-US" dirty="0"/>
          </a:p>
        </p:txBody>
      </p:sp>
      <p:pic>
        <p:nvPicPr>
          <p:cNvPr id="3" name="Picture 2"/>
          <p:cNvPicPr>
            <a:picLocks noChangeAspect="1"/>
          </p:cNvPicPr>
          <p:nvPr/>
        </p:nvPicPr>
        <p:blipFill>
          <a:blip r:embed="rId2"/>
          <a:stretch>
            <a:fillRect/>
          </a:stretch>
        </p:blipFill>
        <p:spPr>
          <a:xfrm>
            <a:off x="4649006" y="2900615"/>
            <a:ext cx="4191693" cy="2106464"/>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stretch>
            <a:fillRect/>
          </a:stretch>
        </p:blipFill>
        <p:spPr>
          <a:xfrm>
            <a:off x="4669001" y="635618"/>
            <a:ext cx="4171699" cy="2058597"/>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732402" y="1054729"/>
            <a:ext cx="2235933" cy="923330"/>
          </a:xfrm>
          <a:prstGeom prst="rect">
            <a:avLst/>
          </a:prstGeom>
          <a:noFill/>
        </p:spPr>
        <p:txBody>
          <a:bodyPr wrap="none" rtlCol="0">
            <a:spAutoFit/>
          </a:bodyPr>
          <a:lstStyle/>
          <a:p>
            <a:pPr defTabSz="685800">
              <a:defRPr/>
            </a:pPr>
            <a:r>
              <a:rPr lang="en-US" sz="1350" dirty="0">
                <a:solidFill>
                  <a:prstClr val="black"/>
                </a:solidFill>
                <a:latin typeface="Calibri" panose="020F0502020204030204"/>
              </a:rPr>
              <a:t>title2 'Quadratic Model';</a:t>
            </a:r>
          </a:p>
          <a:p>
            <a:pPr defTabSz="685800">
              <a:defRPr/>
            </a:pPr>
            <a:r>
              <a:rPr lang="es-ES" sz="1350" dirty="0">
                <a:solidFill>
                  <a:prstClr val="black"/>
                </a:solidFill>
                <a:latin typeface="Calibri" panose="020F0502020204030204"/>
              </a:rPr>
              <a:t>model_2: </a:t>
            </a:r>
            <a:r>
              <a:rPr lang="es-ES" sz="1350" dirty="0">
                <a:solidFill>
                  <a:prstClr val="black"/>
                </a:solidFill>
                <a:latin typeface="Calibri" panose="020F0502020204030204"/>
              </a:rPr>
              <a:t>   </a:t>
            </a:r>
            <a:r>
              <a:rPr lang="es-ES" sz="1350" dirty="0" err="1">
                <a:solidFill>
                  <a:prstClr val="black"/>
                </a:solidFill>
                <a:latin typeface="Calibri" panose="020F0502020204030204"/>
              </a:rPr>
              <a:t>model</a:t>
            </a:r>
            <a:r>
              <a:rPr lang="es-ES" sz="1350" dirty="0">
                <a:solidFill>
                  <a:prstClr val="black"/>
                </a:solidFill>
                <a:latin typeface="Calibri" panose="020F0502020204030204"/>
              </a:rPr>
              <a:t> </a:t>
            </a:r>
            <a:r>
              <a:rPr lang="es-ES" sz="1350" dirty="0">
                <a:solidFill>
                  <a:prstClr val="black"/>
                </a:solidFill>
                <a:latin typeface="Calibri" panose="020F0502020204030204"/>
              </a:rPr>
              <a:t>Y = T  TSQ;</a:t>
            </a:r>
          </a:p>
          <a:p>
            <a:pPr defTabSz="685800">
              <a:defRPr/>
            </a:pPr>
            <a:r>
              <a:rPr lang="en-US" sz="1350" dirty="0">
                <a:solidFill>
                  <a:prstClr val="black"/>
                </a:solidFill>
                <a:latin typeface="Calibri" panose="020F0502020204030204"/>
              </a:rPr>
              <a:t>Quadratic: </a:t>
            </a:r>
            <a:r>
              <a:rPr lang="en-US" sz="1350" dirty="0">
                <a:solidFill>
                  <a:prstClr val="black"/>
                </a:solidFill>
                <a:latin typeface="Calibri" panose="020F0502020204030204"/>
              </a:rPr>
              <a:t>  test </a:t>
            </a:r>
            <a:r>
              <a:rPr lang="en-US" sz="1350" dirty="0" err="1">
                <a:solidFill>
                  <a:prstClr val="black"/>
                </a:solidFill>
                <a:latin typeface="Calibri" panose="020F0502020204030204"/>
              </a:rPr>
              <a:t>tsq</a:t>
            </a:r>
            <a:r>
              <a:rPr lang="en-US" sz="1350" dirty="0">
                <a:solidFill>
                  <a:prstClr val="black"/>
                </a:solidFill>
                <a:latin typeface="Calibri" panose="020F0502020204030204"/>
              </a:rPr>
              <a:t>=0;      </a:t>
            </a:r>
          </a:p>
          <a:p>
            <a:pPr defTabSz="685800">
              <a:defRPr/>
            </a:pPr>
            <a:r>
              <a:rPr lang="en-US" sz="1350" dirty="0">
                <a:solidFill>
                  <a:prstClr val="black"/>
                </a:solidFill>
                <a:latin typeface="Calibri" panose="020F0502020204030204"/>
              </a:rPr>
              <a:t>run;</a:t>
            </a:r>
          </a:p>
        </p:txBody>
      </p:sp>
      <p:sp>
        <p:nvSpPr>
          <p:cNvPr id="6" name="TextBox 5"/>
          <p:cNvSpPr txBox="1"/>
          <p:nvPr/>
        </p:nvSpPr>
        <p:spPr>
          <a:xfrm>
            <a:off x="732403" y="3434136"/>
            <a:ext cx="2773195" cy="923330"/>
          </a:xfrm>
          <a:prstGeom prst="rect">
            <a:avLst/>
          </a:prstGeom>
          <a:noFill/>
        </p:spPr>
        <p:txBody>
          <a:bodyPr wrap="none" rtlCol="0">
            <a:spAutoFit/>
          </a:bodyPr>
          <a:lstStyle/>
          <a:p>
            <a:pPr defTabSz="685800">
              <a:defRPr/>
            </a:pPr>
            <a:r>
              <a:rPr lang="en-US" sz="1350" dirty="0">
                <a:solidFill>
                  <a:prstClr val="black"/>
                </a:solidFill>
                <a:latin typeface="Calibri" panose="020F0502020204030204"/>
              </a:rPr>
              <a:t>title2 'Structural break model';</a:t>
            </a:r>
          </a:p>
          <a:p>
            <a:pPr defTabSz="685800">
              <a:defRPr/>
            </a:pPr>
            <a:r>
              <a:rPr lang="es-ES" sz="1350" dirty="0">
                <a:solidFill>
                  <a:prstClr val="black"/>
                </a:solidFill>
                <a:latin typeface="Calibri" panose="020F0502020204030204"/>
              </a:rPr>
              <a:t>model_4: </a:t>
            </a:r>
            <a:r>
              <a:rPr lang="es-ES" sz="1350" dirty="0">
                <a:solidFill>
                  <a:prstClr val="black"/>
                </a:solidFill>
                <a:latin typeface="Calibri" panose="020F0502020204030204"/>
              </a:rPr>
              <a:t>               </a:t>
            </a:r>
            <a:r>
              <a:rPr lang="es-ES" sz="1350" dirty="0" err="1">
                <a:solidFill>
                  <a:prstClr val="black"/>
                </a:solidFill>
                <a:latin typeface="Calibri" panose="020F0502020204030204"/>
              </a:rPr>
              <a:t>model</a:t>
            </a:r>
            <a:r>
              <a:rPr lang="es-ES" sz="1350" dirty="0">
                <a:solidFill>
                  <a:prstClr val="black"/>
                </a:solidFill>
                <a:latin typeface="Calibri" panose="020F0502020204030204"/>
              </a:rPr>
              <a:t> </a:t>
            </a:r>
            <a:r>
              <a:rPr lang="es-ES" sz="1350" dirty="0">
                <a:solidFill>
                  <a:prstClr val="black"/>
                </a:solidFill>
                <a:latin typeface="Calibri" panose="020F0502020204030204"/>
              </a:rPr>
              <a:t>Y = T  D  DT;</a:t>
            </a:r>
          </a:p>
          <a:p>
            <a:pPr defTabSz="685800">
              <a:defRPr/>
            </a:pPr>
            <a:r>
              <a:rPr lang="en-US" sz="1350" dirty="0" err="1">
                <a:solidFill>
                  <a:prstClr val="black"/>
                </a:solidFill>
                <a:latin typeface="Calibri" panose="020F0502020204030204"/>
              </a:rPr>
              <a:t>Structural_break</a:t>
            </a:r>
            <a:r>
              <a:rPr lang="en-US" sz="1350" dirty="0">
                <a:solidFill>
                  <a:prstClr val="black"/>
                </a:solidFill>
                <a:latin typeface="Calibri" panose="020F0502020204030204"/>
              </a:rPr>
              <a:t>: </a:t>
            </a:r>
            <a:r>
              <a:rPr lang="en-US" sz="1350" dirty="0">
                <a:solidFill>
                  <a:prstClr val="black"/>
                </a:solidFill>
                <a:latin typeface="Calibri" panose="020F0502020204030204"/>
              </a:rPr>
              <a:t> test </a:t>
            </a:r>
            <a:r>
              <a:rPr lang="en-US" sz="1350" dirty="0">
                <a:solidFill>
                  <a:prstClr val="black"/>
                </a:solidFill>
                <a:latin typeface="Calibri" panose="020F0502020204030204"/>
              </a:rPr>
              <a:t>D=DT=0; </a:t>
            </a:r>
          </a:p>
          <a:p>
            <a:pPr defTabSz="685800">
              <a:defRPr/>
            </a:pPr>
            <a:r>
              <a:rPr lang="en-US" sz="1350" dirty="0">
                <a:solidFill>
                  <a:prstClr val="black"/>
                </a:solidFill>
                <a:latin typeface="Calibri" panose="020F0502020204030204"/>
              </a:rPr>
              <a:t>run;</a:t>
            </a:r>
          </a:p>
        </p:txBody>
      </p:sp>
      <mc:AlternateContent xmlns:mc="http://schemas.openxmlformats.org/markup-compatibility/2006">
        <mc:Choice xmlns:a14="http://schemas.microsoft.com/office/drawing/2010/main" Requires="a14">
          <p:graphicFrame>
            <p:nvGraphicFramePr>
              <p:cNvPr id="7" name="Table 6"/>
              <p:cNvGraphicFramePr>
                <a:graphicFrameLocks noGrp="1"/>
              </p:cNvGraphicFramePr>
              <p:nvPr>
                <p:extLst>
                  <p:ext uri="{D42A27DB-BD31-4B8C-83A1-F6EECF244321}">
                    <p14:modId xmlns:p14="http://schemas.microsoft.com/office/powerpoint/2010/main" val="3486132625"/>
                  </p:ext>
                </p:extLst>
              </p:nvPr>
            </p:nvGraphicFramePr>
            <p:xfrm>
              <a:off x="223935" y="2262121"/>
              <a:ext cx="4233768" cy="994410"/>
            </p:xfrm>
            <a:graphic>
              <a:graphicData uri="http://schemas.openxmlformats.org/drawingml/2006/table">
                <a:tbl>
                  <a:tblPr firstRow="1">
                    <a:effectLst>
                      <a:outerShdw blurRad="50800" dist="38100" dir="2700000" algn="tl" rotWithShape="0">
                        <a:prstClr val="black">
                          <a:alpha val="40000"/>
                        </a:prstClr>
                      </a:outerShdw>
                    </a:effectLst>
                    <a:tableStyleId>{5C22544A-7EE6-4342-B048-85BDC9FD1C3A}</a:tableStyleId>
                  </a:tblPr>
                  <a:tblGrid>
                    <a:gridCol w="2044262">
                      <a:extLst>
                        <a:ext uri="{9D8B030D-6E8A-4147-A177-3AD203B41FA5}">
                          <a16:colId xmlns:a16="http://schemas.microsoft.com/office/drawing/2014/main" val="2113608710"/>
                        </a:ext>
                      </a:extLst>
                    </a:gridCol>
                    <a:gridCol w="574948">
                      <a:extLst>
                        <a:ext uri="{9D8B030D-6E8A-4147-A177-3AD203B41FA5}">
                          <a16:colId xmlns:a16="http://schemas.microsoft.com/office/drawing/2014/main" val="2303278991"/>
                        </a:ext>
                      </a:extLst>
                    </a:gridCol>
                    <a:gridCol w="538186">
                      <a:extLst>
                        <a:ext uri="{9D8B030D-6E8A-4147-A177-3AD203B41FA5}">
                          <a16:colId xmlns:a16="http://schemas.microsoft.com/office/drawing/2014/main" val="3641963224"/>
                        </a:ext>
                      </a:extLst>
                    </a:gridCol>
                    <a:gridCol w="538186">
                      <a:extLst>
                        <a:ext uri="{9D8B030D-6E8A-4147-A177-3AD203B41FA5}">
                          <a16:colId xmlns:a16="http://schemas.microsoft.com/office/drawing/2014/main" val="1386297312"/>
                        </a:ext>
                      </a:extLst>
                    </a:gridCol>
                    <a:gridCol w="538186">
                      <a:extLst>
                        <a:ext uri="{9D8B030D-6E8A-4147-A177-3AD203B41FA5}">
                          <a16:colId xmlns:a16="http://schemas.microsoft.com/office/drawing/2014/main" val="2343483587"/>
                        </a:ext>
                      </a:extLst>
                    </a:gridCol>
                  </a:tblGrid>
                  <a:tr h="308610">
                    <a:tc>
                      <a:txBody>
                        <a:bodyPr/>
                        <a:lstStyle/>
                        <a:p>
                          <a:endParaRPr lang="en-US" sz="700" b="1" kern="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r>
                            <a:rPr lang="en-US" sz="700" b="1" kern="120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F Value</a:t>
                          </a:r>
                          <a:endParaRPr lang="en-US" sz="700" b="1" kern="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r>
                            <a:rPr lang="en-US" sz="700" b="1" kern="120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P-value</a:t>
                          </a:r>
                          <a:endParaRPr lang="en-US" sz="700" b="1" kern="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a14:m>
                            <m:oMath xmlns:m="http://schemas.openxmlformats.org/officeDocument/2006/math">
                              <m:acc>
                                <m:accPr>
                                  <m:chr m:val="̅"/>
                                  <m:ctrlPr>
                                    <a:rPr lang="en-US" sz="900" b="1" i="1" dirty="0" smtClean="0">
                                      <a:solidFill>
                                        <a:prstClr val="black"/>
                                      </a:solidFill>
                                      <a:latin typeface="Cambria Math" panose="02040503050406030204" pitchFamily="18" charset="0"/>
                                    </a:rPr>
                                  </m:ctrlPr>
                                </m:accPr>
                                <m:e>
                                  <m:r>
                                    <a:rPr lang="en-US" sz="900" b="1" i="1" dirty="0" smtClean="0">
                                      <a:solidFill>
                                        <a:prstClr val="black"/>
                                      </a:solidFill>
                                      <a:latin typeface="Cambria Math" panose="02040503050406030204" pitchFamily="18" charset="0"/>
                                    </a:rPr>
                                    <m:t>𝑹</m:t>
                                  </m:r>
                                </m:e>
                              </m:acc>
                            </m:oMath>
                          </a14:m>
                          <a:r>
                            <a:rPr lang="en-US" sz="900" b="1" baseline="30000" dirty="0" smtClean="0">
                              <a:solidFill>
                                <a:prstClr val="black"/>
                              </a:solidFill>
                              <a:latin typeface="Calibri" panose="020F0502020204030204"/>
                            </a:rPr>
                            <a:t>2</a:t>
                          </a:r>
                          <a:endParaRPr lang="en-US" sz="1100" b="1" kern="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a:r>
                            <a:rPr lang="en-US" sz="800" b="1" kern="120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Root MSE</a:t>
                          </a:r>
                          <a:endParaRPr lang="en-US" sz="800" b="1" kern="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extLst>
                      <a:ext uri="{0D108BD9-81ED-4DB2-BD59-A6C34878D82A}">
                        <a16:rowId xmlns:a16="http://schemas.microsoft.com/office/drawing/2014/main" val="3254966076"/>
                      </a:ext>
                    </a:extLst>
                  </a:tr>
                  <a:tr h="278130">
                    <a:tc>
                      <a:txBody>
                        <a:bodyPr/>
                        <a:lstStyle/>
                        <a:p>
                          <a:r>
                            <a:rPr lang="en-US" sz="1100" dirty="0" smtClean="0">
                              <a:latin typeface="Arial" panose="020B0604020202020204" pitchFamily="34" charset="0"/>
                              <a:ea typeface="Calibri" panose="020F0502020204030204" pitchFamily="34" charset="0"/>
                              <a:cs typeface="Arial" panose="020B0604020202020204" pitchFamily="34" charset="0"/>
                            </a:rPr>
                            <a:t>Quadratic: test </a:t>
                          </a:r>
                          <a:r>
                            <a:rPr lang="en-US" sz="1100" dirty="0" err="1" smtClean="0">
                              <a:latin typeface="Arial" panose="020B0604020202020204" pitchFamily="34" charset="0"/>
                              <a:ea typeface="Calibri" panose="020F0502020204030204" pitchFamily="34" charset="0"/>
                              <a:cs typeface="Arial" panose="020B0604020202020204" pitchFamily="34" charset="0"/>
                            </a:rPr>
                            <a:t>tsq</a:t>
                          </a:r>
                          <a:r>
                            <a:rPr lang="en-US" sz="1100" dirty="0" smtClean="0">
                              <a:latin typeface="Arial" panose="020B0604020202020204" pitchFamily="34" charset="0"/>
                              <a:ea typeface="Calibri" panose="020F0502020204030204" pitchFamily="34" charset="0"/>
                              <a:cs typeface="Arial" panose="020B0604020202020204" pitchFamily="34" charset="0"/>
                            </a:rPr>
                            <a:t>=0;</a:t>
                          </a:r>
                          <a:endParaRPr lang="en-US" sz="1100" dirty="0">
                            <a:latin typeface="Arial" panose="020B0604020202020204" pitchFamily="34"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t>76.84</a:t>
                          </a:r>
                          <a:endParaRPr lang="en-US" sz="1100" dirty="0"/>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t>&lt;.0001</a:t>
                          </a:r>
                          <a:endParaRPr lang="en-US" sz="1100" dirty="0"/>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t>0.996</a:t>
                          </a:r>
                          <a:endParaRPr lang="en-US" sz="1100" dirty="0"/>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t>0.80</a:t>
                          </a:r>
                          <a:endParaRPr lang="en-US" sz="11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7656661"/>
                      </a:ext>
                    </a:extLst>
                  </a:tr>
                  <a:tr h="278130">
                    <a:tc>
                      <a:txBody>
                        <a:bodyPr/>
                        <a:lstStyle/>
                        <a:p>
                          <a:r>
                            <a:rPr lang="en-US" sz="1100" dirty="0" err="1" smtClean="0">
                              <a:latin typeface="Arial" panose="020B0604020202020204" pitchFamily="34" charset="0"/>
                              <a:ea typeface="Calibri" panose="020F0502020204030204" pitchFamily="34" charset="0"/>
                              <a:cs typeface="Arial" panose="020B0604020202020204" pitchFamily="34" charset="0"/>
                            </a:rPr>
                            <a:t>Structural_break</a:t>
                          </a:r>
                          <a:r>
                            <a:rPr lang="en-US" sz="1100" kern="1200" dirty="0" smtClean="0">
                              <a:solidFill>
                                <a:schemeClr val="dk1"/>
                              </a:solidFill>
                              <a:latin typeface="Arial" panose="020B0604020202020204" pitchFamily="34" charset="0"/>
                              <a:ea typeface="Calibri" panose="020F0502020204030204" pitchFamily="34" charset="0"/>
                              <a:cs typeface="Arial" panose="020B0604020202020204" pitchFamily="34" charset="0"/>
                            </a:rPr>
                            <a:t>: test D=DT=0;</a:t>
                          </a:r>
                          <a:endParaRPr lang="en-US" sz="1100" kern="1200" dirty="0">
                            <a:solidFill>
                              <a:schemeClr val="dk1"/>
                            </a:solidFill>
                            <a:latin typeface="Arial" panose="020B0604020202020204" pitchFamily="34" charset="0"/>
                            <a:ea typeface="Calibri" panose="020F0502020204030204" pitchFamily="34"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t>61.32</a:t>
                          </a:r>
                          <a:endParaRPr lang="en-US" sz="1100" dirty="0"/>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t>&lt;.0001</a:t>
                          </a:r>
                          <a:endParaRPr lang="en-US" sz="1100" dirty="0"/>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0" dirty="0" smtClean="0">
                              <a:solidFill>
                                <a:schemeClr val="tx1"/>
                              </a:solidFill>
                            </a:rPr>
                            <a:t>0.998</a:t>
                          </a:r>
                          <a:endParaRPr lang="en-US" sz="1100" b="0" dirty="0">
                            <a:solidFill>
                              <a:schemeClr val="tx1"/>
                            </a:solidFill>
                          </a:endParaRP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0" dirty="0" smtClean="0">
                              <a:solidFill>
                                <a:schemeClr val="tx1"/>
                              </a:solidFill>
                            </a:rPr>
                            <a:t>0.65</a:t>
                          </a:r>
                          <a:endParaRPr lang="en-US" sz="1100" b="0" dirty="0">
                            <a:solidFill>
                              <a:schemeClr val="tx1"/>
                            </a:solidFill>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2052870"/>
                      </a:ext>
                    </a:extLst>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val="3486132625"/>
                  </p:ext>
                </p:extLst>
              </p:nvPr>
            </p:nvGraphicFramePr>
            <p:xfrm>
              <a:off x="223935" y="2262121"/>
              <a:ext cx="4233768" cy="994410"/>
            </p:xfrm>
            <a:graphic>
              <a:graphicData uri="http://schemas.openxmlformats.org/drawingml/2006/table">
                <a:tbl>
                  <a:tblPr firstRow="1">
                    <a:effectLst>
                      <a:outerShdw blurRad="50800" dist="38100" dir="2700000" algn="tl" rotWithShape="0">
                        <a:prstClr val="black">
                          <a:alpha val="40000"/>
                        </a:prstClr>
                      </a:outerShdw>
                    </a:effectLst>
                    <a:tableStyleId>{5C22544A-7EE6-4342-B048-85BDC9FD1C3A}</a:tableStyleId>
                  </a:tblPr>
                  <a:tblGrid>
                    <a:gridCol w="2044262">
                      <a:extLst>
                        <a:ext uri="{9D8B030D-6E8A-4147-A177-3AD203B41FA5}">
                          <a16:colId xmlns:a16="http://schemas.microsoft.com/office/drawing/2014/main" val="2113608710"/>
                        </a:ext>
                      </a:extLst>
                    </a:gridCol>
                    <a:gridCol w="574948">
                      <a:extLst>
                        <a:ext uri="{9D8B030D-6E8A-4147-A177-3AD203B41FA5}">
                          <a16:colId xmlns:a16="http://schemas.microsoft.com/office/drawing/2014/main" val="2303278991"/>
                        </a:ext>
                      </a:extLst>
                    </a:gridCol>
                    <a:gridCol w="538186">
                      <a:extLst>
                        <a:ext uri="{9D8B030D-6E8A-4147-A177-3AD203B41FA5}">
                          <a16:colId xmlns:a16="http://schemas.microsoft.com/office/drawing/2014/main" val="3641963224"/>
                        </a:ext>
                      </a:extLst>
                    </a:gridCol>
                    <a:gridCol w="538186">
                      <a:extLst>
                        <a:ext uri="{9D8B030D-6E8A-4147-A177-3AD203B41FA5}">
                          <a16:colId xmlns:a16="http://schemas.microsoft.com/office/drawing/2014/main" val="1386297312"/>
                        </a:ext>
                      </a:extLst>
                    </a:gridCol>
                    <a:gridCol w="538186">
                      <a:extLst>
                        <a:ext uri="{9D8B030D-6E8A-4147-A177-3AD203B41FA5}">
                          <a16:colId xmlns:a16="http://schemas.microsoft.com/office/drawing/2014/main" val="2343483587"/>
                        </a:ext>
                      </a:extLst>
                    </a:gridCol>
                  </a:tblGrid>
                  <a:tr h="312420">
                    <a:tc>
                      <a:txBody>
                        <a:bodyPr/>
                        <a:lstStyle/>
                        <a:p>
                          <a:endParaRPr lang="en-US" sz="700" b="1" kern="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r>
                            <a:rPr lang="en-US" sz="700" b="1" kern="120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F Value</a:t>
                          </a:r>
                          <a:endParaRPr lang="en-US" sz="700" b="1" kern="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r>
                            <a:rPr lang="en-US" sz="700" b="1" kern="120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P-value</a:t>
                          </a:r>
                          <a:endParaRPr lang="en-US" sz="700" b="1" kern="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endParaRPr lang="en-US"/>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88764" t="-9615" r="-115730" b="-244231"/>
                          </a:stretch>
                        </a:blipFill>
                      </a:tcPr>
                    </a:tc>
                    <a:tc>
                      <a:txBody>
                        <a:bodyPr/>
                        <a:lstStyle/>
                        <a:p>
                          <a:pPr algn="ctr"/>
                          <a:r>
                            <a:rPr lang="en-US" sz="800" b="1" kern="120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Root MSE</a:t>
                          </a:r>
                          <a:endParaRPr lang="en-US" sz="800" b="1" kern="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extLst>
                      <a:ext uri="{0D108BD9-81ED-4DB2-BD59-A6C34878D82A}">
                        <a16:rowId xmlns:a16="http://schemas.microsoft.com/office/drawing/2014/main" val="3254966076"/>
                      </a:ext>
                    </a:extLst>
                  </a:tr>
                  <a:tr h="278130">
                    <a:tc>
                      <a:txBody>
                        <a:bodyPr/>
                        <a:lstStyle/>
                        <a:p>
                          <a:r>
                            <a:rPr lang="en-US" sz="1100" dirty="0" smtClean="0">
                              <a:latin typeface="Arial" panose="020B0604020202020204" pitchFamily="34" charset="0"/>
                              <a:ea typeface="Calibri" panose="020F0502020204030204" pitchFamily="34" charset="0"/>
                              <a:cs typeface="Arial" panose="020B0604020202020204" pitchFamily="34" charset="0"/>
                            </a:rPr>
                            <a:t>Quadratic: test </a:t>
                          </a:r>
                          <a:r>
                            <a:rPr lang="en-US" sz="1100" dirty="0" err="1" smtClean="0">
                              <a:latin typeface="Arial" panose="020B0604020202020204" pitchFamily="34" charset="0"/>
                              <a:ea typeface="Calibri" panose="020F0502020204030204" pitchFamily="34" charset="0"/>
                              <a:cs typeface="Arial" panose="020B0604020202020204" pitchFamily="34" charset="0"/>
                            </a:rPr>
                            <a:t>tsq</a:t>
                          </a:r>
                          <a:r>
                            <a:rPr lang="en-US" sz="1100" dirty="0" smtClean="0">
                              <a:latin typeface="Arial" panose="020B0604020202020204" pitchFamily="34" charset="0"/>
                              <a:ea typeface="Calibri" panose="020F0502020204030204" pitchFamily="34" charset="0"/>
                              <a:cs typeface="Arial" panose="020B0604020202020204" pitchFamily="34" charset="0"/>
                            </a:rPr>
                            <a:t>=0;</a:t>
                          </a:r>
                          <a:endParaRPr lang="en-US" sz="1100" dirty="0">
                            <a:latin typeface="Arial" panose="020B0604020202020204" pitchFamily="34"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t>76.84</a:t>
                          </a:r>
                          <a:endParaRPr lang="en-US" sz="1100" dirty="0"/>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t>&lt;.0001</a:t>
                          </a:r>
                          <a:endParaRPr lang="en-US" sz="1100" dirty="0"/>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t>0.996</a:t>
                          </a:r>
                          <a:endParaRPr lang="en-US" sz="1100" dirty="0"/>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t>0.80</a:t>
                          </a:r>
                          <a:endParaRPr lang="en-US" sz="11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7656661"/>
                      </a:ext>
                    </a:extLst>
                  </a:tr>
                  <a:tr h="403860">
                    <a:tc>
                      <a:txBody>
                        <a:bodyPr/>
                        <a:lstStyle/>
                        <a:p>
                          <a:r>
                            <a:rPr lang="en-US" sz="1100" dirty="0" err="1" smtClean="0">
                              <a:latin typeface="Arial" panose="020B0604020202020204" pitchFamily="34" charset="0"/>
                              <a:ea typeface="Calibri" panose="020F0502020204030204" pitchFamily="34" charset="0"/>
                              <a:cs typeface="Arial" panose="020B0604020202020204" pitchFamily="34" charset="0"/>
                            </a:rPr>
                            <a:t>Structural_break</a:t>
                          </a:r>
                          <a:r>
                            <a:rPr lang="en-US" sz="1100" kern="1200" dirty="0" smtClean="0">
                              <a:solidFill>
                                <a:schemeClr val="dk1"/>
                              </a:solidFill>
                              <a:latin typeface="Arial" panose="020B0604020202020204" pitchFamily="34" charset="0"/>
                              <a:ea typeface="Calibri" panose="020F0502020204030204" pitchFamily="34" charset="0"/>
                              <a:cs typeface="Arial" panose="020B0604020202020204" pitchFamily="34" charset="0"/>
                            </a:rPr>
                            <a:t>: test D=DT=0;</a:t>
                          </a:r>
                          <a:endParaRPr lang="en-US" sz="1100" kern="1200" dirty="0">
                            <a:solidFill>
                              <a:schemeClr val="dk1"/>
                            </a:solidFill>
                            <a:latin typeface="Arial" panose="020B0604020202020204" pitchFamily="34" charset="0"/>
                            <a:ea typeface="Calibri" panose="020F0502020204030204" pitchFamily="34"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t>61.32</a:t>
                          </a:r>
                          <a:endParaRPr lang="en-US" sz="1100" dirty="0"/>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t>&lt;.0001</a:t>
                          </a:r>
                          <a:endParaRPr lang="en-US" sz="1100" dirty="0"/>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0" dirty="0" smtClean="0">
                              <a:solidFill>
                                <a:schemeClr val="tx1"/>
                              </a:solidFill>
                            </a:rPr>
                            <a:t>0.998</a:t>
                          </a:r>
                          <a:endParaRPr lang="en-US" sz="1100" b="0" dirty="0">
                            <a:solidFill>
                              <a:schemeClr val="tx1"/>
                            </a:solidFill>
                          </a:endParaRP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0" dirty="0" smtClean="0">
                              <a:solidFill>
                                <a:schemeClr val="tx1"/>
                              </a:solidFill>
                            </a:rPr>
                            <a:t>0.65</a:t>
                          </a:r>
                          <a:endParaRPr lang="en-US" sz="1100" b="0" dirty="0">
                            <a:solidFill>
                              <a:schemeClr val="tx1"/>
                            </a:solidFill>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2052870"/>
                      </a:ext>
                    </a:extLst>
                  </a:tr>
                </a:tbl>
              </a:graphicData>
            </a:graphic>
          </p:graphicFrame>
        </mc:Fallback>
      </mc:AlternateContent>
      <p:cxnSp>
        <p:nvCxnSpPr>
          <p:cNvPr id="8" name="Straight Connector 7"/>
          <p:cNvCxnSpPr/>
          <p:nvPr/>
        </p:nvCxnSpPr>
        <p:spPr>
          <a:xfrm flipV="1">
            <a:off x="1604176" y="1735373"/>
            <a:ext cx="727544" cy="5963"/>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flipV="1">
            <a:off x="2109943" y="4120763"/>
            <a:ext cx="819791" cy="6959"/>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0" name="Straight Arrow Connector 9"/>
          <p:cNvCxnSpPr/>
          <p:nvPr/>
        </p:nvCxnSpPr>
        <p:spPr>
          <a:xfrm flipH="1">
            <a:off x="1604176" y="1741336"/>
            <a:ext cx="505767" cy="95287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783080" y="3053253"/>
            <a:ext cx="1908313" cy="1359721"/>
          </a:xfrm>
          <a:custGeom>
            <a:avLst/>
            <a:gdLst>
              <a:gd name="connsiteX0" fmla="*/ 1160890 w 2544417"/>
              <a:gd name="connsiteY0" fmla="*/ 1447201 h 1812961"/>
              <a:gd name="connsiteX1" fmla="*/ 1216550 w 2544417"/>
              <a:gd name="connsiteY1" fmla="*/ 1534666 h 1812961"/>
              <a:gd name="connsiteX2" fmla="*/ 1232452 w 2544417"/>
              <a:gd name="connsiteY2" fmla="*/ 1558519 h 1812961"/>
              <a:gd name="connsiteX3" fmla="*/ 1256306 w 2544417"/>
              <a:gd name="connsiteY3" fmla="*/ 1606227 h 1812961"/>
              <a:gd name="connsiteX4" fmla="*/ 1280160 w 2544417"/>
              <a:gd name="connsiteY4" fmla="*/ 1622130 h 1812961"/>
              <a:gd name="connsiteX5" fmla="*/ 1288111 w 2544417"/>
              <a:gd name="connsiteY5" fmla="*/ 1645984 h 1812961"/>
              <a:gd name="connsiteX6" fmla="*/ 1359673 w 2544417"/>
              <a:gd name="connsiteY6" fmla="*/ 1685740 h 1812961"/>
              <a:gd name="connsiteX7" fmla="*/ 1407381 w 2544417"/>
              <a:gd name="connsiteY7" fmla="*/ 1709594 h 1812961"/>
              <a:gd name="connsiteX8" fmla="*/ 1486894 w 2544417"/>
              <a:gd name="connsiteY8" fmla="*/ 1757302 h 1812961"/>
              <a:gd name="connsiteX9" fmla="*/ 1542553 w 2544417"/>
              <a:gd name="connsiteY9" fmla="*/ 1765253 h 1812961"/>
              <a:gd name="connsiteX10" fmla="*/ 1590261 w 2544417"/>
              <a:gd name="connsiteY10" fmla="*/ 1773205 h 1812961"/>
              <a:gd name="connsiteX11" fmla="*/ 1614115 w 2544417"/>
              <a:gd name="connsiteY11" fmla="*/ 1781156 h 1812961"/>
              <a:gd name="connsiteX12" fmla="*/ 1669774 w 2544417"/>
              <a:gd name="connsiteY12" fmla="*/ 1789107 h 1812961"/>
              <a:gd name="connsiteX13" fmla="*/ 1757238 w 2544417"/>
              <a:gd name="connsiteY13" fmla="*/ 1805010 h 1812961"/>
              <a:gd name="connsiteX14" fmla="*/ 1789043 w 2544417"/>
              <a:gd name="connsiteY14" fmla="*/ 1812961 h 1812961"/>
              <a:gd name="connsiteX15" fmla="*/ 2083242 w 2544417"/>
              <a:gd name="connsiteY15" fmla="*/ 1797059 h 1812961"/>
              <a:gd name="connsiteX16" fmla="*/ 2130950 w 2544417"/>
              <a:gd name="connsiteY16" fmla="*/ 1773205 h 1812961"/>
              <a:gd name="connsiteX17" fmla="*/ 2162755 w 2544417"/>
              <a:gd name="connsiteY17" fmla="*/ 1765253 h 1812961"/>
              <a:gd name="connsiteX18" fmla="*/ 2194560 w 2544417"/>
              <a:gd name="connsiteY18" fmla="*/ 1749351 h 1812961"/>
              <a:gd name="connsiteX19" fmla="*/ 2218414 w 2544417"/>
              <a:gd name="connsiteY19" fmla="*/ 1741399 h 1812961"/>
              <a:gd name="connsiteX20" fmla="*/ 2289976 w 2544417"/>
              <a:gd name="connsiteY20" fmla="*/ 1701643 h 1812961"/>
              <a:gd name="connsiteX21" fmla="*/ 2321781 w 2544417"/>
              <a:gd name="connsiteY21" fmla="*/ 1677789 h 1812961"/>
              <a:gd name="connsiteX22" fmla="*/ 2345635 w 2544417"/>
              <a:gd name="connsiteY22" fmla="*/ 1669838 h 1812961"/>
              <a:gd name="connsiteX23" fmla="*/ 2425148 w 2544417"/>
              <a:gd name="connsiteY23" fmla="*/ 1638033 h 1812961"/>
              <a:gd name="connsiteX24" fmla="*/ 2449002 w 2544417"/>
              <a:gd name="connsiteY24" fmla="*/ 1614179 h 1812961"/>
              <a:gd name="connsiteX25" fmla="*/ 2488758 w 2544417"/>
              <a:gd name="connsiteY25" fmla="*/ 1574422 h 1812961"/>
              <a:gd name="connsiteX26" fmla="*/ 2496710 w 2544417"/>
              <a:gd name="connsiteY26" fmla="*/ 1550568 h 1812961"/>
              <a:gd name="connsiteX27" fmla="*/ 2512612 w 2544417"/>
              <a:gd name="connsiteY27" fmla="*/ 1510812 h 1812961"/>
              <a:gd name="connsiteX28" fmla="*/ 2528515 w 2544417"/>
              <a:gd name="connsiteY28" fmla="*/ 1463104 h 1812961"/>
              <a:gd name="connsiteX29" fmla="*/ 2544417 w 2544417"/>
              <a:gd name="connsiteY29" fmla="*/ 1439250 h 1812961"/>
              <a:gd name="connsiteX30" fmla="*/ 2528515 w 2544417"/>
              <a:gd name="connsiteY30" fmla="*/ 1081441 h 1812961"/>
              <a:gd name="connsiteX31" fmla="*/ 2520563 w 2544417"/>
              <a:gd name="connsiteY31" fmla="*/ 1041685 h 1812961"/>
              <a:gd name="connsiteX32" fmla="*/ 2504661 w 2544417"/>
              <a:gd name="connsiteY32" fmla="*/ 1009879 h 1812961"/>
              <a:gd name="connsiteX33" fmla="*/ 2488758 w 2544417"/>
              <a:gd name="connsiteY33" fmla="*/ 930366 h 1812961"/>
              <a:gd name="connsiteX34" fmla="*/ 2464904 w 2544417"/>
              <a:gd name="connsiteY34" fmla="*/ 906513 h 1812961"/>
              <a:gd name="connsiteX35" fmla="*/ 2441050 w 2544417"/>
              <a:gd name="connsiteY35" fmla="*/ 850853 h 1812961"/>
              <a:gd name="connsiteX36" fmla="*/ 2425148 w 2544417"/>
              <a:gd name="connsiteY36" fmla="*/ 803146 h 1812961"/>
              <a:gd name="connsiteX37" fmla="*/ 2393343 w 2544417"/>
              <a:gd name="connsiteY37" fmla="*/ 787243 h 1812961"/>
              <a:gd name="connsiteX38" fmla="*/ 2369489 w 2544417"/>
              <a:gd name="connsiteY38" fmla="*/ 739535 h 1812961"/>
              <a:gd name="connsiteX39" fmla="*/ 2337683 w 2544417"/>
              <a:gd name="connsiteY39" fmla="*/ 715681 h 1812961"/>
              <a:gd name="connsiteX40" fmla="*/ 2321781 w 2544417"/>
              <a:gd name="connsiteY40" fmla="*/ 691827 h 1812961"/>
              <a:gd name="connsiteX41" fmla="*/ 2313830 w 2544417"/>
              <a:gd name="connsiteY41" fmla="*/ 667973 h 1812961"/>
              <a:gd name="connsiteX42" fmla="*/ 2274073 w 2544417"/>
              <a:gd name="connsiteY42" fmla="*/ 652071 h 1812961"/>
              <a:gd name="connsiteX43" fmla="*/ 2202511 w 2544417"/>
              <a:gd name="connsiteY43" fmla="*/ 612314 h 1812961"/>
              <a:gd name="connsiteX44" fmla="*/ 2122998 w 2544417"/>
              <a:gd name="connsiteY44" fmla="*/ 596412 h 1812961"/>
              <a:gd name="connsiteX45" fmla="*/ 2099144 w 2544417"/>
              <a:gd name="connsiteY45" fmla="*/ 572558 h 1812961"/>
              <a:gd name="connsiteX46" fmla="*/ 2043485 w 2544417"/>
              <a:gd name="connsiteY46" fmla="*/ 564606 h 1812961"/>
              <a:gd name="connsiteX47" fmla="*/ 1987826 w 2544417"/>
              <a:gd name="connsiteY47" fmla="*/ 548704 h 1812961"/>
              <a:gd name="connsiteX48" fmla="*/ 1900362 w 2544417"/>
              <a:gd name="connsiteY48" fmla="*/ 532801 h 1812961"/>
              <a:gd name="connsiteX49" fmla="*/ 1844703 w 2544417"/>
              <a:gd name="connsiteY49" fmla="*/ 524850 h 1812961"/>
              <a:gd name="connsiteX50" fmla="*/ 1717482 w 2544417"/>
              <a:gd name="connsiteY50" fmla="*/ 516899 h 1812961"/>
              <a:gd name="connsiteX51" fmla="*/ 1637969 w 2544417"/>
              <a:gd name="connsiteY51" fmla="*/ 508947 h 1812961"/>
              <a:gd name="connsiteX52" fmla="*/ 1550504 w 2544417"/>
              <a:gd name="connsiteY52" fmla="*/ 493045 h 1812961"/>
              <a:gd name="connsiteX53" fmla="*/ 1510748 w 2544417"/>
              <a:gd name="connsiteY53" fmla="*/ 485093 h 1812961"/>
              <a:gd name="connsiteX54" fmla="*/ 1463040 w 2544417"/>
              <a:gd name="connsiteY54" fmla="*/ 477142 h 1812961"/>
              <a:gd name="connsiteX55" fmla="*/ 1415332 w 2544417"/>
              <a:gd name="connsiteY55" fmla="*/ 461239 h 1812961"/>
              <a:gd name="connsiteX56" fmla="*/ 1367624 w 2544417"/>
              <a:gd name="connsiteY56" fmla="*/ 453288 h 1812961"/>
              <a:gd name="connsiteX57" fmla="*/ 1311965 w 2544417"/>
              <a:gd name="connsiteY57" fmla="*/ 445337 h 1812961"/>
              <a:gd name="connsiteX58" fmla="*/ 1272209 w 2544417"/>
              <a:gd name="connsiteY58" fmla="*/ 437386 h 1812961"/>
              <a:gd name="connsiteX59" fmla="*/ 1017767 w 2544417"/>
              <a:gd name="connsiteY59" fmla="*/ 429434 h 1812961"/>
              <a:gd name="connsiteX60" fmla="*/ 922351 w 2544417"/>
              <a:gd name="connsiteY60" fmla="*/ 421483 h 1812961"/>
              <a:gd name="connsiteX61" fmla="*/ 834887 w 2544417"/>
              <a:gd name="connsiteY61" fmla="*/ 405580 h 1812961"/>
              <a:gd name="connsiteX62" fmla="*/ 763325 w 2544417"/>
              <a:gd name="connsiteY62" fmla="*/ 397629 h 1812961"/>
              <a:gd name="connsiteX63" fmla="*/ 628153 w 2544417"/>
              <a:gd name="connsiteY63" fmla="*/ 357873 h 1812961"/>
              <a:gd name="connsiteX64" fmla="*/ 516835 w 2544417"/>
              <a:gd name="connsiteY64" fmla="*/ 334019 h 1812961"/>
              <a:gd name="connsiteX65" fmla="*/ 421419 w 2544417"/>
              <a:gd name="connsiteY65" fmla="*/ 302213 h 1812961"/>
              <a:gd name="connsiteX66" fmla="*/ 381663 w 2544417"/>
              <a:gd name="connsiteY66" fmla="*/ 294262 h 1812961"/>
              <a:gd name="connsiteX67" fmla="*/ 326003 w 2544417"/>
              <a:gd name="connsiteY67" fmla="*/ 278359 h 1812961"/>
              <a:gd name="connsiteX68" fmla="*/ 294198 w 2544417"/>
              <a:gd name="connsiteY68" fmla="*/ 270408 h 1812961"/>
              <a:gd name="connsiteX69" fmla="*/ 230588 w 2544417"/>
              <a:gd name="connsiteY69" fmla="*/ 238603 h 1812961"/>
              <a:gd name="connsiteX70" fmla="*/ 166977 w 2544417"/>
              <a:gd name="connsiteY70" fmla="*/ 214749 h 1812961"/>
              <a:gd name="connsiteX71" fmla="*/ 111318 w 2544417"/>
              <a:gd name="connsiteY71" fmla="*/ 182944 h 1812961"/>
              <a:gd name="connsiteX72" fmla="*/ 87464 w 2544417"/>
              <a:gd name="connsiteY72" fmla="*/ 159090 h 1812961"/>
              <a:gd name="connsiteX73" fmla="*/ 63610 w 2544417"/>
              <a:gd name="connsiteY73" fmla="*/ 151139 h 1812961"/>
              <a:gd name="connsiteX74" fmla="*/ 47708 w 2544417"/>
              <a:gd name="connsiteY74" fmla="*/ 127285 h 1812961"/>
              <a:gd name="connsiteX75" fmla="*/ 39757 w 2544417"/>
              <a:gd name="connsiteY75" fmla="*/ 95479 h 1812961"/>
              <a:gd name="connsiteX76" fmla="*/ 23854 w 2544417"/>
              <a:gd name="connsiteY76" fmla="*/ 47772 h 1812961"/>
              <a:gd name="connsiteX77" fmla="*/ 15903 w 2544417"/>
              <a:gd name="connsiteY77" fmla="*/ 23918 h 1812961"/>
              <a:gd name="connsiteX78" fmla="*/ 0 w 2544417"/>
              <a:gd name="connsiteY78" fmla="*/ 64 h 181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544417" h="1812961">
                <a:moveTo>
                  <a:pt x="1160890" y="1447201"/>
                </a:moveTo>
                <a:cubicBezTo>
                  <a:pt x="1194579" y="1503351"/>
                  <a:pt x="1176169" y="1474095"/>
                  <a:pt x="1216550" y="1534666"/>
                </a:cubicBezTo>
                <a:lnTo>
                  <a:pt x="1232452" y="1558519"/>
                </a:lnTo>
                <a:cubicBezTo>
                  <a:pt x="1238919" y="1577921"/>
                  <a:pt x="1240891" y="1590812"/>
                  <a:pt x="1256306" y="1606227"/>
                </a:cubicBezTo>
                <a:cubicBezTo>
                  <a:pt x="1263063" y="1612984"/>
                  <a:pt x="1272209" y="1616829"/>
                  <a:pt x="1280160" y="1622130"/>
                </a:cubicBezTo>
                <a:cubicBezTo>
                  <a:pt x="1282810" y="1630081"/>
                  <a:pt x="1282184" y="1640057"/>
                  <a:pt x="1288111" y="1645984"/>
                </a:cubicBezTo>
                <a:cubicBezTo>
                  <a:pt x="1315452" y="1673325"/>
                  <a:pt x="1329677" y="1675742"/>
                  <a:pt x="1359673" y="1685740"/>
                </a:cubicBezTo>
                <a:cubicBezTo>
                  <a:pt x="1465557" y="1756330"/>
                  <a:pt x="1308633" y="1654735"/>
                  <a:pt x="1407381" y="1709594"/>
                </a:cubicBezTo>
                <a:cubicBezTo>
                  <a:pt x="1424203" y="1718939"/>
                  <a:pt x="1463265" y="1750858"/>
                  <a:pt x="1486894" y="1757302"/>
                </a:cubicBezTo>
                <a:cubicBezTo>
                  <a:pt x="1504975" y="1762233"/>
                  <a:pt x="1524030" y="1762403"/>
                  <a:pt x="1542553" y="1765253"/>
                </a:cubicBezTo>
                <a:cubicBezTo>
                  <a:pt x="1558488" y="1767705"/>
                  <a:pt x="1574523" y="1769708"/>
                  <a:pt x="1590261" y="1773205"/>
                </a:cubicBezTo>
                <a:cubicBezTo>
                  <a:pt x="1598443" y="1775023"/>
                  <a:pt x="1605896" y="1779512"/>
                  <a:pt x="1614115" y="1781156"/>
                </a:cubicBezTo>
                <a:cubicBezTo>
                  <a:pt x="1632492" y="1784831"/>
                  <a:pt x="1651251" y="1786257"/>
                  <a:pt x="1669774" y="1789107"/>
                </a:cubicBezTo>
                <a:cubicBezTo>
                  <a:pt x="1697812" y="1793421"/>
                  <a:pt x="1729336" y="1798810"/>
                  <a:pt x="1757238" y="1805010"/>
                </a:cubicBezTo>
                <a:cubicBezTo>
                  <a:pt x="1767906" y="1807381"/>
                  <a:pt x="1778441" y="1810311"/>
                  <a:pt x="1789043" y="1812961"/>
                </a:cubicBezTo>
                <a:cubicBezTo>
                  <a:pt x="1850651" y="1810907"/>
                  <a:pt x="1994917" y="1814724"/>
                  <a:pt x="2083242" y="1797059"/>
                </a:cubicBezTo>
                <a:cubicBezTo>
                  <a:pt x="2125117" y="1788684"/>
                  <a:pt x="2089912" y="1790793"/>
                  <a:pt x="2130950" y="1773205"/>
                </a:cubicBezTo>
                <a:cubicBezTo>
                  <a:pt x="2140994" y="1768900"/>
                  <a:pt x="2152523" y="1769090"/>
                  <a:pt x="2162755" y="1765253"/>
                </a:cubicBezTo>
                <a:cubicBezTo>
                  <a:pt x="2173853" y="1761091"/>
                  <a:pt x="2183665" y="1754020"/>
                  <a:pt x="2194560" y="1749351"/>
                </a:cubicBezTo>
                <a:cubicBezTo>
                  <a:pt x="2202264" y="1746049"/>
                  <a:pt x="2211087" y="1745469"/>
                  <a:pt x="2218414" y="1741399"/>
                </a:cubicBezTo>
                <a:cubicBezTo>
                  <a:pt x="2300432" y="1695833"/>
                  <a:pt x="2236003" y="1719633"/>
                  <a:pt x="2289976" y="1701643"/>
                </a:cubicBezTo>
                <a:cubicBezTo>
                  <a:pt x="2300578" y="1693692"/>
                  <a:pt x="2310275" y="1684364"/>
                  <a:pt x="2321781" y="1677789"/>
                </a:cubicBezTo>
                <a:cubicBezTo>
                  <a:pt x="2329058" y="1673631"/>
                  <a:pt x="2337853" y="1672951"/>
                  <a:pt x="2345635" y="1669838"/>
                </a:cubicBezTo>
                <a:cubicBezTo>
                  <a:pt x="2436153" y="1633631"/>
                  <a:pt x="2370869" y="1656125"/>
                  <a:pt x="2425148" y="1638033"/>
                </a:cubicBezTo>
                <a:cubicBezTo>
                  <a:pt x="2433099" y="1630082"/>
                  <a:pt x="2440363" y="1621378"/>
                  <a:pt x="2449002" y="1614179"/>
                </a:cubicBezTo>
                <a:cubicBezTo>
                  <a:pt x="2476265" y="1591460"/>
                  <a:pt x="2472098" y="1607743"/>
                  <a:pt x="2488758" y="1574422"/>
                </a:cubicBezTo>
                <a:cubicBezTo>
                  <a:pt x="2492506" y="1566925"/>
                  <a:pt x="2493767" y="1558416"/>
                  <a:pt x="2496710" y="1550568"/>
                </a:cubicBezTo>
                <a:cubicBezTo>
                  <a:pt x="2501722" y="1537204"/>
                  <a:pt x="2507734" y="1524225"/>
                  <a:pt x="2512612" y="1510812"/>
                </a:cubicBezTo>
                <a:cubicBezTo>
                  <a:pt x="2518341" y="1495058"/>
                  <a:pt x="2519217" y="1477052"/>
                  <a:pt x="2528515" y="1463104"/>
                </a:cubicBezTo>
                <a:lnTo>
                  <a:pt x="2544417" y="1439250"/>
                </a:lnTo>
                <a:cubicBezTo>
                  <a:pt x="2538443" y="1206251"/>
                  <a:pt x="2553092" y="1216609"/>
                  <a:pt x="2528515" y="1081441"/>
                </a:cubicBezTo>
                <a:cubicBezTo>
                  <a:pt x="2526097" y="1068145"/>
                  <a:pt x="2524837" y="1054506"/>
                  <a:pt x="2520563" y="1041685"/>
                </a:cubicBezTo>
                <a:cubicBezTo>
                  <a:pt x="2516815" y="1030440"/>
                  <a:pt x="2509962" y="1020481"/>
                  <a:pt x="2504661" y="1009879"/>
                </a:cubicBezTo>
                <a:cubicBezTo>
                  <a:pt x="2504177" y="1006973"/>
                  <a:pt x="2494341" y="940136"/>
                  <a:pt x="2488758" y="930366"/>
                </a:cubicBezTo>
                <a:cubicBezTo>
                  <a:pt x="2483179" y="920603"/>
                  <a:pt x="2472855" y="914464"/>
                  <a:pt x="2464904" y="906513"/>
                </a:cubicBezTo>
                <a:cubicBezTo>
                  <a:pt x="2439312" y="829734"/>
                  <a:pt x="2480349" y="949101"/>
                  <a:pt x="2441050" y="850853"/>
                </a:cubicBezTo>
                <a:cubicBezTo>
                  <a:pt x="2434825" y="835289"/>
                  <a:pt x="2440141" y="810643"/>
                  <a:pt x="2425148" y="803146"/>
                </a:cubicBezTo>
                <a:lnTo>
                  <a:pt x="2393343" y="787243"/>
                </a:lnTo>
                <a:cubicBezTo>
                  <a:pt x="2386876" y="767844"/>
                  <a:pt x="2384901" y="754947"/>
                  <a:pt x="2369489" y="739535"/>
                </a:cubicBezTo>
                <a:cubicBezTo>
                  <a:pt x="2360118" y="730164"/>
                  <a:pt x="2348285" y="723632"/>
                  <a:pt x="2337683" y="715681"/>
                </a:cubicBezTo>
                <a:cubicBezTo>
                  <a:pt x="2332382" y="707730"/>
                  <a:pt x="2326055" y="700374"/>
                  <a:pt x="2321781" y="691827"/>
                </a:cubicBezTo>
                <a:cubicBezTo>
                  <a:pt x="2318033" y="684330"/>
                  <a:pt x="2320269" y="673339"/>
                  <a:pt x="2313830" y="667973"/>
                </a:cubicBezTo>
                <a:cubicBezTo>
                  <a:pt x="2302865" y="658836"/>
                  <a:pt x="2286839" y="658454"/>
                  <a:pt x="2274073" y="652071"/>
                </a:cubicBezTo>
                <a:cubicBezTo>
                  <a:pt x="2231305" y="630687"/>
                  <a:pt x="2266433" y="632289"/>
                  <a:pt x="2202511" y="612314"/>
                </a:cubicBezTo>
                <a:cubicBezTo>
                  <a:pt x="2176712" y="604252"/>
                  <a:pt x="2149502" y="601713"/>
                  <a:pt x="2122998" y="596412"/>
                </a:cubicBezTo>
                <a:cubicBezTo>
                  <a:pt x="2115047" y="588461"/>
                  <a:pt x="2109585" y="576734"/>
                  <a:pt x="2099144" y="572558"/>
                </a:cubicBezTo>
                <a:cubicBezTo>
                  <a:pt x="2081743" y="565597"/>
                  <a:pt x="2061810" y="568533"/>
                  <a:pt x="2043485" y="564606"/>
                </a:cubicBezTo>
                <a:cubicBezTo>
                  <a:pt x="2024618" y="560563"/>
                  <a:pt x="2006545" y="553384"/>
                  <a:pt x="1987826" y="548704"/>
                </a:cubicBezTo>
                <a:cubicBezTo>
                  <a:pt x="1967985" y="543744"/>
                  <a:pt x="1918783" y="535635"/>
                  <a:pt x="1900362" y="532801"/>
                </a:cubicBezTo>
                <a:cubicBezTo>
                  <a:pt x="1881839" y="529951"/>
                  <a:pt x="1863374" y="526473"/>
                  <a:pt x="1844703" y="524850"/>
                </a:cubicBezTo>
                <a:cubicBezTo>
                  <a:pt x="1802373" y="521169"/>
                  <a:pt x="1759847" y="520158"/>
                  <a:pt x="1717482" y="516899"/>
                </a:cubicBezTo>
                <a:cubicBezTo>
                  <a:pt x="1690924" y="514856"/>
                  <a:pt x="1664473" y="511598"/>
                  <a:pt x="1637969" y="508947"/>
                </a:cubicBezTo>
                <a:cubicBezTo>
                  <a:pt x="1589307" y="492727"/>
                  <a:pt x="1633996" y="505890"/>
                  <a:pt x="1550504" y="493045"/>
                </a:cubicBezTo>
                <a:cubicBezTo>
                  <a:pt x="1537147" y="490990"/>
                  <a:pt x="1524044" y="487511"/>
                  <a:pt x="1510748" y="485093"/>
                </a:cubicBezTo>
                <a:cubicBezTo>
                  <a:pt x="1494886" y="482209"/>
                  <a:pt x="1478681" y="481052"/>
                  <a:pt x="1463040" y="477142"/>
                </a:cubicBezTo>
                <a:cubicBezTo>
                  <a:pt x="1446778" y="473076"/>
                  <a:pt x="1431867" y="463995"/>
                  <a:pt x="1415332" y="461239"/>
                </a:cubicBezTo>
                <a:lnTo>
                  <a:pt x="1367624" y="453288"/>
                </a:lnTo>
                <a:cubicBezTo>
                  <a:pt x="1349101" y="450438"/>
                  <a:pt x="1330451" y="448418"/>
                  <a:pt x="1311965" y="445337"/>
                </a:cubicBezTo>
                <a:cubicBezTo>
                  <a:pt x="1298634" y="443115"/>
                  <a:pt x="1285704" y="438115"/>
                  <a:pt x="1272209" y="437386"/>
                </a:cubicBezTo>
                <a:cubicBezTo>
                  <a:pt x="1187477" y="432806"/>
                  <a:pt x="1102581" y="432085"/>
                  <a:pt x="1017767" y="429434"/>
                </a:cubicBezTo>
                <a:cubicBezTo>
                  <a:pt x="985962" y="426784"/>
                  <a:pt x="954091" y="424824"/>
                  <a:pt x="922351" y="421483"/>
                </a:cubicBezTo>
                <a:cubicBezTo>
                  <a:pt x="737631" y="402040"/>
                  <a:pt x="953821" y="423878"/>
                  <a:pt x="834887" y="405580"/>
                </a:cubicBezTo>
                <a:cubicBezTo>
                  <a:pt x="811165" y="401930"/>
                  <a:pt x="787179" y="400279"/>
                  <a:pt x="763325" y="397629"/>
                </a:cubicBezTo>
                <a:cubicBezTo>
                  <a:pt x="604010" y="357799"/>
                  <a:pt x="802490" y="409148"/>
                  <a:pt x="628153" y="357873"/>
                </a:cubicBezTo>
                <a:cubicBezTo>
                  <a:pt x="576327" y="342630"/>
                  <a:pt x="565871" y="342191"/>
                  <a:pt x="516835" y="334019"/>
                </a:cubicBezTo>
                <a:cubicBezTo>
                  <a:pt x="471384" y="315838"/>
                  <a:pt x="474280" y="315428"/>
                  <a:pt x="421419" y="302213"/>
                </a:cubicBezTo>
                <a:cubicBezTo>
                  <a:pt x="408308" y="298935"/>
                  <a:pt x="394856" y="297194"/>
                  <a:pt x="381663" y="294262"/>
                </a:cubicBezTo>
                <a:cubicBezTo>
                  <a:pt x="325720" y="281831"/>
                  <a:pt x="372500" y="291644"/>
                  <a:pt x="326003" y="278359"/>
                </a:cubicBezTo>
                <a:cubicBezTo>
                  <a:pt x="315496" y="275357"/>
                  <a:pt x="304565" y="273864"/>
                  <a:pt x="294198" y="270408"/>
                </a:cubicBezTo>
                <a:cubicBezTo>
                  <a:pt x="211654" y="242894"/>
                  <a:pt x="289025" y="267822"/>
                  <a:pt x="230588" y="238603"/>
                </a:cubicBezTo>
                <a:cubicBezTo>
                  <a:pt x="159165" y="202892"/>
                  <a:pt x="272464" y="273354"/>
                  <a:pt x="166977" y="214749"/>
                </a:cubicBezTo>
                <a:cubicBezTo>
                  <a:pt x="94773" y="174635"/>
                  <a:pt x="169054" y="202189"/>
                  <a:pt x="111318" y="182944"/>
                </a:cubicBezTo>
                <a:cubicBezTo>
                  <a:pt x="103367" y="174993"/>
                  <a:pt x="96820" y="165327"/>
                  <a:pt x="87464" y="159090"/>
                </a:cubicBezTo>
                <a:cubicBezTo>
                  <a:pt x="80490" y="154441"/>
                  <a:pt x="70155" y="156375"/>
                  <a:pt x="63610" y="151139"/>
                </a:cubicBezTo>
                <a:cubicBezTo>
                  <a:pt x="56148" y="145169"/>
                  <a:pt x="53009" y="135236"/>
                  <a:pt x="47708" y="127285"/>
                </a:cubicBezTo>
                <a:cubicBezTo>
                  <a:pt x="45058" y="116683"/>
                  <a:pt x="42897" y="105946"/>
                  <a:pt x="39757" y="95479"/>
                </a:cubicBezTo>
                <a:cubicBezTo>
                  <a:pt x="34940" y="79423"/>
                  <a:pt x="29155" y="63674"/>
                  <a:pt x="23854" y="47772"/>
                </a:cubicBezTo>
                <a:lnTo>
                  <a:pt x="15903" y="23918"/>
                </a:lnTo>
                <a:cubicBezTo>
                  <a:pt x="7113" y="-2450"/>
                  <a:pt x="16332" y="64"/>
                  <a:pt x="0" y="64"/>
                </a:cubicBezTo>
              </a:path>
            </a:pathLst>
          </a:custGeom>
          <a:noFill/>
          <a:ln w="190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0000"/>
              </a:solidFill>
              <a:latin typeface="Calibri" panose="020F0502020204030204"/>
            </a:endParaRPr>
          </a:p>
        </p:txBody>
      </p:sp>
      <p:sp>
        <p:nvSpPr>
          <p:cNvPr id="12" name="Rectangle 11"/>
          <p:cNvSpPr/>
          <p:nvPr/>
        </p:nvSpPr>
        <p:spPr>
          <a:xfrm>
            <a:off x="7149230" y="1380995"/>
            <a:ext cx="695195" cy="36034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p:cNvSpPr/>
          <p:nvPr/>
        </p:nvSpPr>
        <p:spPr>
          <a:xfrm>
            <a:off x="6801633" y="3940593"/>
            <a:ext cx="1164920" cy="36034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p:cNvSpPr txBox="1"/>
          <p:nvPr/>
        </p:nvSpPr>
        <p:spPr>
          <a:xfrm>
            <a:off x="4598591" y="2478157"/>
            <a:ext cx="4292522" cy="461665"/>
          </a:xfrm>
          <a:prstGeom prst="rect">
            <a:avLst/>
          </a:prstGeom>
          <a:solidFill>
            <a:schemeClr val="accent6">
              <a:lumMod val="20000"/>
              <a:lumOff val="80000"/>
            </a:schemeClr>
          </a:solidFill>
          <a:ln>
            <a:solidFill>
              <a:srgbClr val="C00000"/>
            </a:solidFill>
          </a:ln>
        </p:spPr>
        <p:txBody>
          <a:bodyPr wrap="none" rtlCol="0">
            <a:spAutoFit/>
          </a:bodyPr>
          <a:lstStyle/>
          <a:p>
            <a:r>
              <a:rPr lang="en-US" sz="2400" dirty="0" err="1">
                <a:solidFill>
                  <a:srgbClr val="C00000"/>
                </a:solidFill>
              </a:rPr>
              <a:t>Arghhhhh</a:t>
            </a:r>
            <a:r>
              <a:rPr lang="en-US" sz="2400" dirty="0">
                <a:solidFill>
                  <a:srgbClr val="C00000"/>
                </a:solidFill>
              </a:rPr>
              <a:t>: Both models are valid.</a:t>
            </a:r>
            <a:endParaRPr lang="en-US" sz="2400" dirty="0">
              <a:solidFill>
                <a:srgbClr val="C00000"/>
              </a:solidFill>
            </a:endParaRPr>
          </a:p>
        </p:txBody>
      </p:sp>
    </p:spTree>
    <p:extLst>
      <p:ext uri="{BB962C8B-B14F-4D97-AF65-F5344CB8AC3E}">
        <p14:creationId xmlns:p14="http://schemas.microsoft.com/office/powerpoint/2010/main" val="160599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animBg="1"/>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1D685D-4E24-9D4D-8330-ADD004A2EF0F}"/>
              </a:ext>
            </a:extLst>
          </p:cNvPr>
          <p:cNvSpPr>
            <a:spLocks noGrp="1"/>
          </p:cNvSpPr>
          <p:nvPr>
            <p:ph type="title"/>
          </p:nvPr>
        </p:nvSpPr>
        <p:spPr>
          <a:xfrm>
            <a:off x="750711" y="130867"/>
            <a:ext cx="7715956" cy="1077218"/>
          </a:xfrm>
        </p:spPr>
        <p:txBody>
          <a:bodyPr/>
          <a:lstStyle/>
          <a:p>
            <a:r>
              <a:rPr lang="en-US" dirty="0"/>
              <a:t>Haste Makes Waste: Don't Ruin Your Reputation with Hasty Regression</a:t>
            </a:r>
          </a:p>
        </p:txBody>
      </p:sp>
      <p:sp>
        <p:nvSpPr>
          <p:cNvPr id="5" name="Text Placeholder 4">
            <a:extLst>
              <a:ext uri="{FF2B5EF4-FFF2-40B4-BE49-F238E27FC236}">
                <a16:creationId xmlns:a16="http://schemas.microsoft.com/office/drawing/2014/main" id="{17A51027-459A-7042-B817-8D3A28840A38}"/>
              </a:ext>
            </a:extLst>
          </p:cNvPr>
          <p:cNvSpPr>
            <a:spLocks noGrp="1"/>
          </p:cNvSpPr>
          <p:nvPr>
            <p:ph type="body" sz="quarter" idx="10"/>
          </p:nvPr>
        </p:nvSpPr>
        <p:spPr>
          <a:xfrm>
            <a:off x="750711" y="1204136"/>
            <a:ext cx="7715956" cy="353943"/>
          </a:xfrm>
        </p:spPr>
        <p:txBody>
          <a:bodyPr/>
          <a:lstStyle/>
          <a:p>
            <a:r>
              <a:rPr lang="en-US" dirty="0" smtClean="0"/>
              <a:t>Dr. Steven C. Myers, The University of Akron</a:t>
            </a:r>
            <a:endParaRPr lang="en-US" dirty="0"/>
          </a:p>
        </p:txBody>
      </p:sp>
      <p:sp>
        <p:nvSpPr>
          <p:cNvPr id="6" name="Text Placeholder 4">
            <a:extLst>
              <a:ext uri="{FF2B5EF4-FFF2-40B4-BE49-F238E27FC236}">
                <a16:creationId xmlns:a16="http://schemas.microsoft.com/office/drawing/2014/main" id="{943D7ABC-343D-744C-A7C6-F379AAEC9D78}"/>
              </a:ext>
            </a:extLst>
          </p:cNvPr>
          <p:cNvSpPr txBox="1">
            <a:spLocks/>
          </p:cNvSpPr>
          <p:nvPr/>
        </p:nvSpPr>
        <p:spPr>
          <a:xfrm>
            <a:off x="1014024" y="1701058"/>
            <a:ext cx="7189329" cy="2446824"/>
          </a:xfrm>
          <a:prstGeom prst="rect">
            <a:avLst/>
          </a:prstGeom>
        </p:spPr>
        <p:txBody>
          <a:bodyPr vert="horz" wrap="square" lIns="91440" tIns="45720" rIns="91440" bIns="45720" rtlCol="0" anchor="t" anchorCtr="0">
            <a:spAutoFit/>
          </a:bodyPr>
          <a:lstStyle>
            <a:lvl1pPr marL="0" indent="-182880" algn="ctr" defTabSz="365760" rtl="0" eaLnBrk="1" latinLnBrk="0" hangingPunct="1">
              <a:lnSpc>
                <a:spcPct val="85000"/>
              </a:lnSpc>
              <a:spcBef>
                <a:spcPts val="800"/>
              </a:spcBef>
              <a:spcAft>
                <a:spcPts val="0"/>
              </a:spcAft>
              <a:buClr>
                <a:schemeClr val="tx2"/>
              </a:buClr>
              <a:buSzPct val="80000"/>
              <a:buFont typeface="Arial" pitchFamily="34" charset="0"/>
              <a:buNone/>
              <a:defRPr sz="2000" b="0" i="0" kern="1200" cap="none" baseline="0">
                <a:solidFill>
                  <a:schemeClr val="bg1"/>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accent3"/>
              </a:buClr>
              <a:buSzPct val="80000"/>
              <a:buFont typeface="Arial" pitchFamily="34" charset="0"/>
              <a:buChar char="•"/>
              <a:tabLst/>
              <a:defRPr sz="2400" kern="1200" baseline="0">
                <a:solidFill>
                  <a:schemeClr val="tx2"/>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2"/>
              </a:buClr>
              <a:buSzPct val="100000"/>
              <a:buFont typeface="Arial" charset="0"/>
              <a:buChar char="•"/>
              <a:defRPr sz="1800" kern="1200" baseline="0">
                <a:solidFill>
                  <a:schemeClr val="tx2"/>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algn="just"/>
            <a:r>
              <a:rPr lang="en-US" dirty="0"/>
              <a:t>Steven Myers is an </a:t>
            </a:r>
            <a:r>
              <a:rPr lang="en-US" dirty="0" smtClean="0"/>
              <a:t>economist, educator </a:t>
            </a:r>
            <a:r>
              <a:rPr lang="en-US" dirty="0"/>
              <a:t>in applied econometrics and an evangelist for economists in data science. He is the 2019 SAS Distinguished Educator. He specializes in combining economic and business acumen with rigorous statistical and programming techniques to solve problems and relate solutions to business leaders. He taught and mentored SAS programming, data handling, statistics and applied econometrics for over 40 years. He is a recovering CIO and is Associate Professor Emeritus at The University of Akron </a:t>
            </a:r>
            <a:r>
              <a:rPr lang="en-US" dirty="0" smtClean="0"/>
              <a:t>serving </a:t>
            </a:r>
            <a:r>
              <a:rPr lang="en-US" dirty="0"/>
              <a:t>on their adjust faculty.</a:t>
            </a:r>
          </a:p>
        </p:txBody>
      </p:sp>
      <p:cxnSp>
        <p:nvCxnSpPr>
          <p:cNvPr id="7" name="Straight Connector 6">
            <a:extLst>
              <a:ext uri="{FF2B5EF4-FFF2-40B4-BE49-F238E27FC236}">
                <a16:creationId xmlns:a16="http://schemas.microsoft.com/office/drawing/2014/main" id="{A3614EB0-9770-CE4B-8F10-E0DD048B309B}"/>
              </a:ext>
            </a:extLst>
          </p:cNvPr>
          <p:cNvCxnSpPr/>
          <p:nvPr/>
        </p:nvCxnSpPr>
        <p:spPr>
          <a:xfrm>
            <a:off x="750711" y="1701058"/>
            <a:ext cx="7715956" cy="0"/>
          </a:xfrm>
          <a:prstGeom prst="line">
            <a:avLst/>
          </a:prstGeom>
          <a:ln>
            <a:solidFill>
              <a:srgbClr val="029BD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42770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92852" y="273844"/>
            <a:ext cx="8222498" cy="473740"/>
          </a:xfrm>
          <a:prstGeom prst="rect">
            <a:avLst/>
          </a:prstGeom>
        </p:spPr>
        <p:txBody>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r>
              <a:rPr lang="en-US" smtClean="0"/>
              <a:t>Both models perform very well. </a:t>
            </a:r>
            <a:endParaRPr lang="en-US"/>
          </a:p>
        </p:txBody>
      </p:sp>
      <mc:AlternateContent xmlns:mc="http://schemas.openxmlformats.org/markup-compatibility/2006">
        <mc:Choice xmlns:a14="http://schemas.microsoft.com/office/drawing/2010/main" Requires="a14">
          <p:graphicFrame>
            <p:nvGraphicFramePr>
              <p:cNvPr id="3" name="Table 2"/>
              <p:cNvGraphicFramePr>
                <a:graphicFrameLocks noGrp="1"/>
              </p:cNvGraphicFramePr>
              <p:nvPr>
                <p:extLst>
                  <p:ext uri="{D42A27DB-BD31-4B8C-83A1-F6EECF244321}">
                    <p14:modId xmlns:p14="http://schemas.microsoft.com/office/powerpoint/2010/main" val="3473585135"/>
                  </p:ext>
                </p:extLst>
              </p:nvPr>
            </p:nvGraphicFramePr>
            <p:xfrm>
              <a:off x="3619097" y="819359"/>
              <a:ext cx="3504823" cy="4186461"/>
            </p:xfrm>
            <a:graphic>
              <a:graphicData uri="http://schemas.openxmlformats.org/drawingml/2006/table">
                <a:tbl>
                  <a:tblPr firstRow="1" firstCol="1" bandRow="1"/>
                  <a:tblGrid>
                    <a:gridCol w="795243">
                      <a:extLst>
                        <a:ext uri="{9D8B030D-6E8A-4147-A177-3AD203B41FA5}">
                          <a16:colId xmlns:a16="http://schemas.microsoft.com/office/drawing/2014/main" val="1169760485"/>
                        </a:ext>
                      </a:extLst>
                    </a:gridCol>
                    <a:gridCol w="444708">
                      <a:extLst>
                        <a:ext uri="{9D8B030D-6E8A-4147-A177-3AD203B41FA5}">
                          <a16:colId xmlns:a16="http://schemas.microsoft.com/office/drawing/2014/main" val="3332041371"/>
                        </a:ext>
                      </a:extLst>
                    </a:gridCol>
                    <a:gridCol w="251129">
                      <a:extLst>
                        <a:ext uri="{9D8B030D-6E8A-4147-A177-3AD203B41FA5}">
                          <a16:colId xmlns:a16="http://schemas.microsoft.com/office/drawing/2014/main" val="266447503"/>
                        </a:ext>
                      </a:extLst>
                    </a:gridCol>
                    <a:gridCol w="444708">
                      <a:extLst>
                        <a:ext uri="{9D8B030D-6E8A-4147-A177-3AD203B41FA5}">
                          <a16:colId xmlns:a16="http://schemas.microsoft.com/office/drawing/2014/main" val="4253273354"/>
                        </a:ext>
                      </a:extLst>
                    </a:gridCol>
                    <a:gridCol w="251129">
                      <a:extLst>
                        <a:ext uri="{9D8B030D-6E8A-4147-A177-3AD203B41FA5}">
                          <a16:colId xmlns:a16="http://schemas.microsoft.com/office/drawing/2014/main" val="737497697"/>
                        </a:ext>
                      </a:extLst>
                    </a:gridCol>
                    <a:gridCol w="386635">
                      <a:extLst>
                        <a:ext uri="{9D8B030D-6E8A-4147-A177-3AD203B41FA5}">
                          <a16:colId xmlns:a16="http://schemas.microsoft.com/office/drawing/2014/main" val="561435350"/>
                        </a:ext>
                      </a:extLst>
                    </a:gridCol>
                    <a:gridCol w="251129">
                      <a:extLst>
                        <a:ext uri="{9D8B030D-6E8A-4147-A177-3AD203B41FA5}">
                          <a16:colId xmlns:a16="http://schemas.microsoft.com/office/drawing/2014/main" val="1452375986"/>
                        </a:ext>
                      </a:extLst>
                    </a:gridCol>
                    <a:gridCol w="444708">
                      <a:extLst>
                        <a:ext uri="{9D8B030D-6E8A-4147-A177-3AD203B41FA5}">
                          <a16:colId xmlns:a16="http://schemas.microsoft.com/office/drawing/2014/main" val="1834467470"/>
                        </a:ext>
                      </a:extLst>
                    </a:gridCol>
                    <a:gridCol w="235434">
                      <a:extLst>
                        <a:ext uri="{9D8B030D-6E8A-4147-A177-3AD203B41FA5}">
                          <a16:colId xmlns:a16="http://schemas.microsoft.com/office/drawing/2014/main" val="745485596"/>
                        </a:ext>
                      </a:extLst>
                    </a:gridCol>
                  </a:tblGrid>
                  <a:tr h="133157">
                    <a:tc>
                      <a:txBody>
                        <a:bodyPr/>
                        <a:lstStyle/>
                        <a:p>
                          <a:pPr marL="0" marR="0">
                            <a:lnSpc>
                              <a:spcPct val="107000"/>
                            </a:lnSpc>
                            <a:spcBef>
                              <a:spcPts val="0"/>
                            </a:spcBef>
                            <a:spcAft>
                              <a:spcPts val="0"/>
                            </a:spcAft>
                          </a:pPr>
                          <a:r>
                            <a:rPr lang="en-US" sz="7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CE6F1"/>
                        </a:solidFill>
                      </a:tcPr>
                    </a:tc>
                    <a:tc gridSpan="7">
                      <a:txBody>
                        <a:bodyPr/>
                        <a:lstStyle/>
                        <a:p>
                          <a:pPr marL="0" marR="0" algn="ctr">
                            <a:lnSpc>
                              <a:spcPct val="107000"/>
                            </a:lnSpc>
                            <a:spcBef>
                              <a:spcPts val="0"/>
                            </a:spcBef>
                            <a:spcAft>
                              <a:spcPts val="0"/>
                            </a:spcAft>
                          </a:pPr>
                          <a:r>
                            <a:rPr lang="en-US" sz="700" b="1" dirty="0">
                              <a:effectLst/>
                              <a:latin typeface="Arial" panose="020B0604020202020204" pitchFamily="34" charset="0"/>
                              <a:ea typeface="Times New Roman" panose="02020603050405020304" pitchFamily="18" charset="0"/>
                              <a:cs typeface="Times New Roman" panose="02020603050405020304" pitchFamily="18" charset="0"/>
                            </a:rPr>
                            <a:t>Sample defined as years 1 to 14</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CE6F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en-US" sz="7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135908237"/>
                      </a:ext>
                    </a:extLst>
                  </a:tr>
                  <a:tr h="140990">
                    <a:tc>
                      <a:txBody>
                        <a:bodyPr/>
                        <a:lstStyle/>
                        <a:p>
                          <a:pPr marL="0" marR="0" algn="r">
                            <a:lnSpc>
                              <a:spcPct val="107000"/>
                            </a:lnSpc>
                            <a:spcBef>
                              <a:spcPts val="0"/>
                            </a:spcBef>
                            <a:spcAft>
                              <a:spcPts val="0"/>
                            </a:spcAft>
                          </a:pPr>
                          <a:r>
                            <a:rPr lang="en-US" sz="7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700" b="1">
                              <a:effectLst/>
                              <a:latin typeface="Arial" panose="020B0604020202020204" pitchFamily="34" charset="0"/>
                              <a:ea typeface="Times New Roman" panose="02020603050405020304" pitchFamily="18" charset="0"/>
                              <a:cs typeface="Times New Roman" panose="02020603050405020304" pitchFamily="18" charset="0"/>
                            </a:rPr>
                            <a:t>(1)</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7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700" b="1">
                              <a:effectLst/>
                              <a:latin typeface="Arial" panose="020B0604020202020204" pitchFamily="34" charset="0"/>
                              <a:ea typeface="Times New Roman" panose="02020603050405020304" pitchFamily="18" charset="0"/>
                              <a:cs typeface="Times New Roman" panose="02020603050405020304" pitchFamily="18" charset="0"/>
                            </a:rPr>
                            <a:t>(2)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7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700" b="1">
                              <a:effectLst/>
                              <a:latin typeface="Arial" panose="020B0604020202020204" pitchFamily="34" charset="0"/>
                              <a:ea typeface="Times New Roman" panose="02020603050405020304" pitchFamily="18" charset="0"/>
                              <a:cs typeface="Times New Roman" panose="02020603050405020304" pitchFamily="18" charset="0"/>
                            </a:rPr>
                            <a:t>(3)</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7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700" b="1">
                              <a:effectLst/>
                              <a:latin typeface="Arial" panose="020B0604020202020204" pitchFamily="34" charset="0"/>
                              <a:ea typeface="Times New Roman" panose="02020603050405020304" pitchFamily="18" charset="0"/>
                              <a:cs typeface="Times New Roman" panose="02020603050405020304" pitchFamily="18" charset="0"/>
                            </a:rPr>
                            <a:t>(4)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7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w="28575" cap="flat" cmpd="dbl"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175273001"/>
                      </a:ext>
                    </a:extLst>
                  </a:tr>
                  <a:tr h="140990">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constant</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5.93</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w="28575" cap="flat" cmpd="dbl"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28575" cap="flat" cmpd="dbl"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11.12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28575" cap="flat" cmpd="dbl"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28575" cap="flat" cmpd="dbl"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6.2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28575" cap="flat" cmpd="dbl"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28575" cap="flat" cmpd="dbl"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10.01</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28575" cap="flat" cmpd="dbl"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31033601"/>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(4.87)</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dirty="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(14.96)</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(4.22)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(18.25)</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23871106"/>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dirty="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dirty="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745412570"/>
                      </a:ext>
                    </a:extLst>
                  </a:tr>
                  <a:tr h="134541">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T</a:t>
                          </a:r>
                          <a:endParaRPr lang="en-US" sz="9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3.06</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1.12</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2.97</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2.01</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8079886"/>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(21.39)</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(4.9)</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dirty="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(9.91)</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dirty="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(16.42)</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12911371"/>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878826251"/>
                      </a:ext>
                    </a:extLst>
                  </a:tr>
                  <a:tr h="241991">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TSQ</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b="0" dirty="0">
                              <a:effectLst/>
                              <a:latin typeface="Arial" panose="020B0604020202020204" pitchFamily="34" charset="0"/>
                              <a:ea typeface="Times New Roman" panose="02020603050405020304" pitchFamily="18" charset="0"/>
                              <a:cs typeface="Times New Roman" panose="02020603050405020304" pitchFamily="18" charset="0"/>
                            </a:rPr>
                            <a:t>0.13</a:t>
                          </a:r>
                          <a:endParaRPr lang="en-US" sz="800" b="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91395435"/>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b="0" dirty="0">
                              <a:effectLst/>
                              <a:latin typeface="Arial" panose="020B0604020202020204" pitchFamily="34" charset="0"/>
                              <a:ea typeface="Times New Roman" panose="02020603050405020304" pitchFamily="18" charset="0"/>
                              <a:cs typeface="Times New Roman" panose="02020603050405020304" pitchFamily="18" charset="0"/>
                            </a:rPr>
                            <a:t>(8.77)</a:t>
                          </a:r>
                          <a:endParaRPr lang="en-US" sz="800" b="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720767123"/>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22397391"/>
                      </a:ext>
                    </a:extLst>
                  </a:tr>
                  <a:tr h="147518">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D</a:t>
                          </a:r>
                          <a:endParaRPr lang="en-US" sz="9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dirty="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0.85</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-13.47</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74784940"/>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(0.35)</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(-9.12)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775858904"/>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846976604"/>
                      </a:ext>
                    </a:extLst>
                  </a:tr>
                  <a:tr h="147518">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DT</a:t>
                          </a:r>
                          <a:endParaRPr lang="en-US" sz="9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dirty="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dirty="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1.91</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160022657"/>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(11.01)</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01443695"/>
                      </a:ext>
                    </a:extLst>
                  </a:tr>
                  <a:tr h="134541">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9327414"/>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n</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14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14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14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14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66505845"/>
                      </a:ext>
                    </a:extLst>
                  </a:tr>
                  <a:tr h="147518">
                    <a:tc>
                      <a:txBody>
                        <a:bodyPr/>
                        <a:lstStyle/>
                        <a:p>
                          <a:pPr marL="0" marR="0" algn="ctr">
                            <a:lnSpc>
                              <a:spcPct val="107000"/>
                            </a:lnSpc>
                            <a:spcBef>
                              <a:spcPts val="0"/>
                            </a:spcBef>
                            <a:spcAft>
                              <a:spcPts val="0"/>
                            </a:spcAft>
                          </a:pPr>
                          <a14:m>
                            <m:oMath xmlns:m="http://schemas.openxmlformats.org/officeDocument/2006/math">
                              <m:acc>
                                <m:accPr>
                                  <m:chr m:val="̅"/>
                                  <m:ctrlPr>
                                    <a:rPr lang="en-US" sz="800" b="1" i="1" dirty="0" smtClean="0">
                                      <a:solidFill>
                                        <a:prstClr val="black"/>
                                      </a:solidFill>
                                      <a:latin typeface="Cambria Math" panose="02040503050406030204" pitchFamily="18" charset="0"/>
                                    </a:rPr>
                                  </m:ctrlPr>
                                </m:accPr>
                                <m:e>
                                  <m:r>
                                    <a:rPr lang="en-US" sz="800" b="1" i="1" dirty="0" smtClean="0">
                                      <a:solidFill>
                                        <a:prstClr val="black"/>
                                      </a:solidFill>
                                      <a:latin typeface="Cambria Math" panose="02040503050406030204" pitchFamily="18" charset="0"/>
                                    </a:rPr>
                                    <m:t>𝑹</m:t>
                                  </m:r>
                                </m:e>
                              </m:acc>
                            </m:oMath>
                          </a14:m>
                          <a:r>
                            <a:rPr lang="en-US" sz="800" b="1" baseline="30000" dirty="0" smtClean="0">
                              <a:solidFill>
                                <a:prstClr val="black"/>
                              </a:solidFill>
                              <a:latin typeface="Calibri" panose="020F0502020204030204"/>
                            </a:rPr>
                            <a:t>2</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0.972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0.996</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0.970</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0.998</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36862775"/>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F</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457.6</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1713.4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212.2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1717.1</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92540605"/>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root MSE</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2.16</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0.80</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2.24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0.65</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94583629"/>
                      </a:ext>
                    </a:extLst>
                  </a:tr>
                  <a:tr h="134097">
                    <a:tc>
                      <a:txBody>
                        <a:bodyPr/>
                        <a:lstStyle/>
                        <a:p>
                          <a:pPr marL="0" marR="0" algn="ctr">
                            <a:lnSpc>
                              <a:spcPct val="107000"/>
                            </a:lnSpc>
                            <a:spcBef>
                              <a:spcPts val="0"/>
                            </a:spcBef>
                            <a:spcAft>
                              <a:spcPts val="0"/>
                            </a:spcAft>
                          </a:pP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8036809"/>
                      </a:ext>
                    </a:extLst>
                  </a:tr>
                  <a:tr h="844739">
                    <a:tc gridSpan="9">
                      <a:txBody>
                        <a:bodyPr/>
                        <a:lstStyle/>
                        <a:p>
                          <a:pPr marL="0" marR="0">
                            <a:lnSpc>
                              <a:spcPct val="107000"/>
                            </a:lnSpc>
                            <a:spcBef>
                              <a:spcPts val="0"/>
                            </a:spcBef>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note:  All regressions estimated with OLS using the SAS REG procedure.</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t-stats in parentheses</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a:t>
                          </a:r>
                        </a:p>
                        <a:p>
                          <a:pPr marL="0" marR="0">
                            <a:lnSpc>
                              <a:spcPct val="107000"/>
                            </a:lnSpc>
                            <a:spcBef>
                              <a:spcPts val="0"/>
                            </a:spcBef>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7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 </a:t>
                          </a:r>
                          <a:r>
                            <a:rPr lang="en-US" sz="700" dirty="0">
                              <a:effectLst/>
                              <a:latin typeface="Arial" panose="020B0604020202020204" pitchFamily="34" charset="0"/>
                              <a:ea typeface="Times New Roman" panose="02020603050405020304" pitchFamily="18" charset="0"/>
                              <a:cs typeface="Times New Roman" panose="02020603050405020304" pitchFamily="18" charset="0"/>
                            </a:rPr>
                            <a:t>significant at the .01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level</a:t>
                          </a:r>
                          <a:r>
                            <a:rPr lang="en-US" sz="7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  significant at the .05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level</a:t>
                          </a:r>
                          <a:r>
                            <a:rPr lang="en-US" sz="7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   significant at the .10 level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66234174"/>
                      </a:ext>
                    </a:extLst>
                  </a:tr>
                </a:tbl>
              </a:graphicData>
            </a:graphic>
          </p:graphicFrame>
        </mc:Choice>
        <mc:Fallback>
          <p:graphicFrame>
            <p:nvGraphicFramePr>
              <p:cNvPr id="3" name="Table 2"/>
              <p:cNvGraphicFramePr>
                <a:graphicFrameLocks noGrp="1"/>
              </p:cNvGraphicFramePr>
              <p:nvPr>
                <p:extLst>
                  <p:ext uri="{D42A27DB-BD31-4B8C-83A1-F6EECF244321}">
                    <p14:modId xmlns:p14="http://schemas.microsoft.com/office/powerpoint/2010/main" val="3473585135"/>
                  </p:ext>
                </p:extLst>
              </p:nvPr>
            </p:nvGraphicFramePr>
            <p:xfrm>
              <a:off x="3619097" y="819359"/>
              <a:ext cx="3504823" cy="4186461"/>
            </p:xfrm>
            <a:graphic>
              <a:graphicData uri="http://schemas.openxmlformats.org/drawingml/2006/table">
                <a:tbl>
                  <a:tblPr firstRow="1" firstCol="1" bandRow="1"/>
                  <a:tblGrid>
                    <a:gridCol w="795243">
                      <a:extLst>
                        <a:ext uri="{9D8B030D-6E8A-4147-A177-3AD203B41FA5}">
                          <a16:colId xmlns:a16="http://schemas.microsoft.com/office/drawing/2014/main" val="1169760485"/>
                        </a:ext>
                      </a:extLst>
                    </a:gridCol>
                    <a:gridCol w="444708">
                      <a:extLst>
                        <a:ext uri="{9D8B030D-6E8A-4147-A177-3AD203B41FA5}">
                          <a16:colId xmlns:a16="http://schemas.microsoft.com/office/drawing/2014/main" val="3332041371"/>
                        </a:ext>
                      </a:extLst>
                    </a:gridCol>
                    <a:gridCol w="251129">
                      <a:extLst>
                        <a:ext uri="{9D8B030D-6E8A-4147-A177-3AD203B41FA5}">
                          <a16:colId xmlns:a16="http://schemas.microsoft.com/office/drawing/2014/main" val="266447503"/>
                        </a:ext>
                      </a:extLst>
                    </a:gridCol>
                    <a:gridCol w="444708">
                      <a:extLst>
                        <a:ext uri="{9D8B030D-6E8A-4147-A177-3AD203B41FA5}">
                          <a16:colId xmlns:a16="http://schemas.microsoft.com/office/drawing/2014/main" val="4253273354"/>
                        </a:ext>
                      </a:extLst>
                    </a:gridCol>
                    <a:gridCol w="251129">
                      <a:extLst>
                        <a:ext uri="{9D8B030D-6E8A-4147-A177-3AD203B41FA5}">
                          <a16:colId xmlns:a16="http://schemas.microsoft.com/office/drawing/2014/main" val="737497697"/>
                        </a:ext>
                      </a:extLst>
                    </a:gridCol>
                    <a:gridCol w="386635">
                      <a:extLst>
                        <a:ext uri="{9D8B030D-6E8A-4147-A177-3AD203B41FA5}">
                          <a16:colId xmlns:a16="http://schemas.microsoft.com/office/drawing/2014/main" val="561435350"/>
                        </a:ext>
                      </a:extLst>
                    </a:gridCol>
                    <a:gridCol w="251129">
                      <a:extLst>
                        <a:ext uri="{9D8B030D-6E8A-4147-A177-3AD203B41FA5}">
                          <a16:colId xmlns:a16="http://schemas.microsoft.com/office/drawing/2014/main" val="1452375986"/>
                        </a:ext>
                      </a:extLst>
                    </a:gridCol>
                    <a:gridCol w="444708">
                      <a:extLst>
                        <a:ext uri="{9D8B030D-6E8A-4147-A177-3AD203B41FA5}">
                          <a16:colId xmlns:a16="http://schemas.microsoft.com/office/drawing/2014/main" val="1834467470"/>
                        </a:ext>
                      </a:extLst>
                    </a:gridCol>
                    <a:gridCol w="235434">
                      <a:extLst>
                        <a:ext uri="{9D8B030D-6E8A-4147-A177-3AD203B41FA5}">
                          <a16:colId xmlns:a16="http://schemas.microsoft.com/office/drawing/2014/main" val="745485596"/>
                        </a:ext>
                      </a:extLst>
                    </a:gridCol>
                  </a:tblGrid>
                  <a:tr h="133157">
                    <a:tc>
                      <a:txBody>
                        <a:bodyPr/>
                        <a:lstStyle/>
                        <a:p>
                          <a:pPr marL="0" marR="0">
                            <a:lnSpc>
                              <a:spcPct val="107000"/>
                            </a:lnSpc>
                            <a:spcBef>
                              <a:spcPts val="0"/>
                            </a:spcBef>
                            <a:spcAft>
                              <a:spcPts val="0"/>
                            </a:spcAft>
                          </a:pPr>
                          <a:r>
                            <a:rPr lang="en-US" sz="7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CE6F1"/>
                        </a:solidFill>
                      </a:tcPr>
                    </a:tc>
                    <a:tc gridSpan="7">
                      <a:txBody>
                        <a:bodyPr/>
                        <a:lstStyle/>
                        <a:p>
                          <a:pPr marL="0" marR="0" algn="ctr">
                            <a:lnSpc>
                              <a:spcPct val="107000"/>
                            </a:lnSpc>
                            <a:spcBef>
                              <a:spcPts val="0"/>
                            </a:spcBef>
                            <a:spcAft>
                              <a:spcPts val="0"/>
                            </a:spcAft>
                          </a:pPr>
                          <a:r>
                            <a:rPr lang="en-US" sz="700" b="1" dirty="0">
                              <a:effectLst/>
                              <a:latin typeface="Arial" panose="020B0604020202020204" pitchFamily="34" charset="0"/>
                              <a:ea typeface="Times New Roman" panose="02020603050405020304" pitchFamily="18" charset="0"/>
                              <a:cs typeface="Times New Roman" panose="02020603050405020304" pitchFamily="18" charset="0"/>
                            </a:rPr>
                            <a:t>Sample defined as years 1 to 14</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DCE6F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07000"/>
                            </a:lnSpc>
                            <a:spcBef>
                              <a:spcPts val="0"/>
                            </a:spcBef>
                            <a:spcAft>
                              <a:spcPts val="0"/>
                            </a:spcAft>
                          </a:pPr>
                          <a:r>
                            <a:rPr lang="en-US" sz="7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135908237"/>
                      </a:ext>
                    </a:extLst>
                  </a:tr>
                  <a:tr h="140990">
                    <a:tc>
                      <a:txBody>
                        <a:bodyPr/>
                        <a:lstStyle/>
                        <a:p>
                          <a:pPr marL="0" marR="0" algn="r">
                            <a:lnSpc>
                              <a:spcPct val="107000"/>
                            </a:lnSpc>
                            <a:spcBef>
                              <a:spcPts val="0"/>
                            </a:spcBef>
                            <a:spcAft>
                              <a:spcPts val="0"/>
                            </a:spcAft>
                          </a:pPr>
                          <a:r>
                            <a:rPr lang="en-US" sz="7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700" b="1">
                              <a:effectLst/>
                              <a:latin typeface="Arial" panose="020B0604020202020204" pitchFamily="34" charset="0"/>
                              <a:ea typeface="Times New Roman" panose="02020603050405020304" pitchFamily="18" charset="0"/>
                              <a:cs typeface="Times New Roman" panose="02020603050405020304" pitchFamily="18" charset="0"/>
                            </a:rPr>
                            <a:t>(1)</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7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700" b="1">
                              <a:effectLst/>
                              <a:latin typeface="Arial" panose="020B0604020202020204" pitchFamily="34" charset="0"/>
                              <a:ea typeface="Times New Roman" panose="02020603050405020304" pitchFamily="18" charset="0"/>
                              <a:cs typeface="Times New Roman" panose="02020603050405020304" pitchFamily="18" charset="0"/>
                            </a:rPr>
                            <a:t>(2)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7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700" b="1">
                              <a:effectLst/>
                              <a:latin typeface="Arial" panose="020B0604020202020204" pitchFamily="34" charset="0"/>
                              <a:ea typeface="Times New Roman" panose="02020603050405020304" pitchFamily="18" charset="0"/>
                              <a:cs typeface="Times New Roman" panose="02020603050405020304" pitchFamily="18" charset="0"/>
                            </a:rPr>
                            <a:t>(3)</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7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700" b="1">
                              <a:effectLst/>
                              <a:latin typeface="Arial" panose="020B0604020202020204" pitchFamily="34" charset="0"/>
                              <a:ea typeface="Times New Roman" panose="02020603050405020304" pitchFamily="18" charset="0"/>
                              <a:cs typeface="Times New Roman" panose="02020603050405020304" pitchFamily="18" charset="0"/>
                            </a:rPr>
                            <a:t>(4)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7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w="28575" cap="flat" cmpd="dbl"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175273001"/>
                      </a:ext>
                    </a:extLst>
                  </a:tr>
                  <a:tr h="140990">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constant</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5.93</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w="28575" cap="flat" cmpd="dbl"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28575" cap="flat" cmpd="dbl"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11.12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28575" cap="flat" cmpd="dbl"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28575" cap="flat" cmpd="dbl"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6.2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28575" cap="flat" cmpd="dbl"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28575" cap="flat" cmpd="dbl"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10.01</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28575" cap="flat" cmpd="dbl"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31033601"/>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(4.87)</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dirty="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(14.96)</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(4.22)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(18.25)</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23871106"/>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dirty="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dirty="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745412570"/>
                      </a:ext>
                    </a:extLst>
                  </a:tr>
                  <a:tr h="134541">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T</a:t>
                          </a:r>
                          <a:endParaRPr lang="en-US" sz="9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3.06</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1.12</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2.97</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2.01</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8079886"/>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(21.39)</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(4.9)</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dirty="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(9.91)</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dirty="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(16.42)</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12911371"/>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878826251"/>
                      </a:ext>
                    </a:extLst>
                  </a:tr>
                  <a:tr h="241991">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TSQ</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b="0" dirty="0">
                              <a:effectLst/>
                              <a:latin typeface="Arial" panose="020B0604020202020204" pitchFamily="34" charset="0"/>
                              <a:ea typeface="Times New Roman" panose="02020603050405020304" pitchFamily="18" charset="0"/>
                              <a:cs typeface="Times New Roman" panose="02020603050405020304" pitchFamily="18" charset="0"/>
                            </a:rPr>
                            <a:t>0.13</a:t>
                          </a:r>
                          <a:endParaRPr lang="en-US" sz="800" b="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91395435"/>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b="0" dirty="0">
                              <a:effectLst/>
                              <a:latin typeface="Arial" panose="020B0604020202020204" pitchFamily="34" charset="0"/>
                              <a:ea typeface="Times New Roman" panose="02020603050405020304" pitchFamily="18" charset="0"/>
                              <a:cs typeface="Times New Roman" panose="02020603050405020304" pitchFamily="18" charset="0"/>
                            </a:rPr>
                            <a:t>(8.77)</a:t>
                          </a:r>
                          <a:endParaRPr lang="en-US" sz="800" b="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720767123"/>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22397391"/>
                      </a:ext>
                    </a:extLst>
                  </a:tr>
                  <a:tr h="147518">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D</a:t>
                          </a:r>
                          <a:endParaRPr lang="en-US" sz="9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dirty="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0.85</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-13.47</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74784940"/>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(0.35)</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(-9.12)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775858904"/>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846976604"/>
                      </a:ext>
                    </a:extLst>
                  </a:tr>
                  <a:tr h="147518">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DT</a:t>
                          </a:r>
                          <a:endParaRPr lang="en-US" sz="9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dirty="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dirty="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1.91</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160022657"/>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9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(11.01)</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01443695"/>
                      </a:ext>
                    </a:extLst>
                  </a:tr>
                  <a:tr h="134541">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9327414"/>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n</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14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14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14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14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66505845"/>
                      </a:ext>
                    </a:extLst>
                  </a:tr>
                  <a:tr h="147518">
                    <a:tc>
                      <a:txBody>
                        <a:bodyPr/>
                        <a:lstStyle/>
                        <a:p>
                          <a:endParaRPr lang="en-US"/>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blipFill>
                          <a:blip r:embed="rId2"/>
                          <a:stretch>
                            <a:fillRect l="-763" t="-1854167" r="-342748" b="-929167"/>
                          </a:stretch>
                        </a:blipFill>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0.972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0.996</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0.970</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0.998</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36862775"/>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F</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457.6</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1713.4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212.2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1717.1</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92540605"/>
                      </a:ext>
                    </a:extLst>
                  </a:tr>
                  <a:tr h="147518">
                    <a:tc>
                      <a:txBody>
                        <a:bodyPr/>
                        <a:lstStyle/>
                        <a:p>
                          <a:pPr marL="0" marR="0" algn="ctr">
                            <a:lnSpc>
                              <a:spcPct val="107000"/>
                            </a:lnSpc>
                            <a:spcBef>
                              <a:spcPts val="0"/>
                            </a:spcBef>
                            <a:spcAft>
                              <a:spcPts val="0"/>
                            </a:spcAft>
                          </a:pPr>
                          <a:r>
                            <a:rPr lang="en-US" sz="800" b="1" dirty="0">
                              <a:effectLst/>
                              <a:latin typeface="Arial" panose="020B0604020202020204" pitchFamily="34" charset="0"/>
                              <a:ea typeface="Times New Roman" panose="02020603050405020304" pitchFamily="18" charset="0"/>
                              <a:cs typeface="Times New Roman" panose="02020603050405020304" pitchFamily="18" charset="0"/>
                            </a:rPr>
                            <a:t>root MSE</a:t>
                          </a:r>
                          <a:endParaRPr lang="en-US" sz="9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2.16</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0.80</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2.24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0.65</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94583629"/>
                      </a:ext>
                    </a:extLst>
                  </a:tr>
                  <a:tr h="134097">
                    <a:tc>
                      <a:txBody>
                        <a:bodyPr/>
                        <a:lstStyle/>
                        <a:p>
                          <a:pPr marL="0" marR="0" algn="ctr">
                            <a:lnSpc>
                              <a:spcPct val="107000"/>
                            </a:lnSpc>
                            <a:spcBef>
                              <a:spcPts val="0"/>
                            </a:spcBef>
                            <a:spcAft>
                              <a:spcPts val="0"/>
                            </a:spcAft>
                          </a:pP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8036809"/>
                      </a:ext>
                    </a:extLst>
                  </a:tr>
                  <a:tr h="913384">
                    <a:tc gridSpan="9">
                      <a:txBody>
                        <a:bodyPr/>
                        <a:lstStyle/>
                        <a:p>
                          <a:pPr marL="0" marR="0">
                            <a:lnSpc>
                              <a:spcPct val="107000"/>
                            </a:lnSpc>
                            <a:spcBef>
                              <a:spcPts val="0"/>
                            </a:spcBef>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note:  All regressions estimated with OLS using the SAS REG procedure.</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t-stats in parentheses</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a:t>
                          </a:r>
                        </a:p>
                        <a:p>
                          <a:pPr marL="0" marR="0">
                            <a:lnSpc>
                              <a:spcPct val="107000"/>
                            </a:lnSpc>
                            <a:spcBef>
                              <a:spcPts val="0"/>
                            </a:spcBef>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7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 </a:t>
                          </a:r>
                          <a:r>
                            <a:rPr lang="en-US" sz="700" dirty="0">
                              <a:effectLst/>
                              <a:latin typeface="Arial" panose="020B0604020202020204" pitchFamily="34" charset="0"/>
                              <a:ea typeface="Times New Roman" panose="02020603050405020304" pitchFamily="18" charset="0"/>
                              <a:cs typeface="Times New Roman" panose="02020603050405020304" pitchFamily="18" charset="0"/>
                            </a:rPr>
                            <a:t>significant at the .01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level</a:t>
                          </a:r>
                          <a:r>
                            <a:rPr lang="en-US" sz="7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  significant at the .05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level</a:t>
                          </a:r>
                          <a:r>
                            <a:rPr lang="en-US" sz="7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   significant at the .10 level						</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66234174"/>
                      </a:ext>
                    </a:extLst>
                  </a:tr>
                </a:tbl>
              </a:graphicData>
            </a:graphic>
          </p:graphicFrame>
        </mc:Fallback>
      </mc:AlternateContent>
      <p:sp>
        <p:nvSpPr>
          <p:cNvPr id="4" name="Rectangle 3"/>
          <p:cNvSpPr/>
          <p:nvPr/>
        </p:nvSpPr>
        <p:spPr>
          <a:xfrm>
            <a:off x="5201702" y="2050741"/>
            <a:ext cx="542405" cy="35751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5" name="Rectangle 4"/>
          <p:cNvSpPr/>
          <p:nvPr/>
        </p:nvSpPr>
        <p:spPr>
          <a:xfrm>
            <a:off x="6445189" y="2461419"/>
            <a:ext cx="623228" cy="86675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6" name="TextBox 5"/>
          <p:cNvSpPr txBox="1"/>
          <p:nvPr/>
        </p:nvSpPr>
        <p:spPr>
          <a:xfrm>
            <a:off x="7511204" y="830314"/>
            <a:ext cx="1433415" cy="2793072"/>
          </a:xfrm>
          <a:prstGeom prst="rect">
            <a:avLst/>
          </a:prstGeom>
          <a:noFill/>
          <a:ln>
            <a:solidFill>
              <a:schemeClr val="accent1"/>
            </a:solidFill>
          </a:ln>
        </p:spPr>
        <p:txBody>
          <a:bodyPr wrap="square" rtlCol="0">
            <a:spAutoFit/>
          </a:bodyPr>
          <a:lstStyle/>
          <a:p>
            <a:pPr defTabSz="685800">
              <a:defRPr/>
            </a:pPr>
            <a:r>
              <a:rPr lang="en-US" sz="1350" dirty="0">
                <a:solidFill>
                  <a:prstClr val="black"/>
                </a:solidFill>
                <a:latin typeface="Calibri" panose="020F0502020204030204"/>
              </a:rPr>
              <a:t>These are called nested hypothesis. The null hypothesis</a:t>
            </a:r>
          </a:p>
          <a:p>
            <a:pPr defTabSz="685800">
              <a:defRPr/>
            </a:pPr>
            <a:r>
              <a:rPr lang="en-US" sz="1350" dirty="0">
                <a:solidFill>
                  <a:prstClr val="black"/>
                </a:solidFill>
                <a:latin typeface="Calibri" panose="020F0502020204030204"/>
              </a:rPr>
              <a:t>Is a subset of the model being tested. </a:t>
            </a:r>
          </a:p>
          <a:p>
            <a:pPr defTabSz="685800">
              <a:defRPr/>
            </a:pPr>
            <a:endParaRPr lang="en-US" sz="1350" dirty="0">
              <a:solidFill>
                <a:prstClr val="black"/>
              </a:solidFill>
              <a:latin typeface="Calibri" panose="020F0502020204030204"/>
            </a:endParaRPr>
          </a:p>
          <a:p>
            <a:pPr defTabSz="685800">
              <a:defRPr/>
            </a:pPr>
            <a:r>
              <a:rPr lang="en-US" sz="1350" dirty="0">
                <a:solidFill>
                  <a:prstClr val="black"/>
                </a:solidFill>
                <a:latin typeface="Calibri" panose="020F0502020204030204"/>
              </a:rPr>
              <a:t>Model 1 is the restricted model compared to the unrestricted models 2 and 4.  </a:t>
            </a:r>
            <a:endParaRPr lang="en-US" sz="1350" dirty="0">
              <a:solidFill>
                <a:prstClr val="black"/>
              </a:solidFill>
              <a:latin typeface="Calibri" panose="020F0502020204030204"/>
            </a:endParaRPr>
          </a:p>
        </p:txBody>
      </p:sp>
      <p:cxnSp>
        <p:nvCxnSpPr>
          <p:cNvPr id="7" name="Straight Arrow Connector 6"/>
          <p:cNvCxnSpPr/>
          <p:nvPr/>
        </p:nvCxnSpPr>
        <p:spPr>
          <a:xfrm flipH="1">
            <a:off x="5761862" y="1938435"/>
            <a:ext cx="1749342" cy="332662"/>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H="1">
            <a:off x="6803489" y="1938435"/>
            <a:ext cx="707716" cy="522984"/>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9" name="TextBox 8"/>
          <p:cNvSpPr txBox="1"/>
          <p:nvPr/>
        </p:nvSpPr>
        <p:spPr>
          <a:xfrm>
            <a:off x="557427" y="837115"/>
            <a:ext cx="2674387" cy="1338828"/>
          </a:xfrm>
          <a:prstGeom prst="rect">
            <a:avLst/>
          </a:prstGeom>
          <a:noFill/>
          <a:ln>
            <a:solidFill>
              <a:schemeClr val="accent1"/>
            </a:solidFill>
          </a:ln>
        </p:spPr>
        <p:txBody>
          <a:bodyPr wrap="square" rtlCol="0">
            <a:spAutoFit/>
          </a:bodyPr>
          <a:lstStyle/>
          <a:p>
            <a:pPr defTabSz="685800">
              <a:defRPr/>
            </a:pPr>
            <a:r>
              <a:rPr lang="en-US" sz="1350" dirty="0">
                <a:solidFill>
                  <a:prstClr val="black"/>
                </a:solidFill>
                <a:latin typeface="Calibri" panose="020F0502020204030204"/>
              </a:rPr>
              <a:t>Both models 2 and 4 reject the null hypothesis of a linear trend.</a:t>
            </a:r>
          </a:p>
          <a:p>
            <a:pPr defTabSz="685800">
              <a:defRPr/>
            </a:pPr>
            <a:endParaRPr lang="en-US" sz="1350" dirty="0">
              <a:solidFill>
                <a:prstClr val="black"/>
              </a:solidFill>
              <a:latin typeface="Calibri" panose="020F0502020204030204"/>
            </a:endParaRPr>
          </a:p>
          <a:p>
            <a:pPr defTabSz="685800">
              <a:defRPr/>
            </a:pPr>
            <a:r>
              <a:rPr lang="en-US" sz="1350" dirty="0">
                <a:solidFill>
                  <a:prstClr val="black"/>
                </a:solidFill>
                <a:latin typeface="Calibri" panose="020F0502020204030204"/>
              </a:rPr>
              <a:t>Both the quadratic model and structural break model are “acceptable.” </a:t>
            </a:r>
            <a:endParaRPr lang="en-US" sz="1350" dirty="0">
              <a:solidFill>
                <a:prstClr val="black"/>
              </a:solidFill>
              <a:latin typeface="Calibri" panose="020F0502020204030204"/>
            </a:endParaRPr>
          </a:p>
        </p:txBody>
      </p:sp>
      <p:graphicFrame>
        <p:nvGraphicFramePr>
          <p:cNvPr id="10" name="Table 9"/>
          <p:cNvGraphicFramePr>
            <a:graphicFrameLocks noGrp="1"/>
          </p:cNvGraphicFramePr>
          <p:nvPr>
            <p:extLst>
              <p:ext uri="{D42A27DB-BD31-4B8C-83A1-F6EECF244321}">
                <p14:modId xmlns:p14="http://schemas.microsoft.com/office/powerpoint/2010/main" val="4216164324"/>
              </p:ext>
            </p:extLst>
          </p:nvPr>
        </p:nvGraphicFramePr>
        <p:xfrm>
          <a:off x="292852" y="2461419"/>
          <a:ext cx="3157396" cy="960120"/>
        </p:xfrm>
        <a:graphic>
          <a:graphicData uri="http://schemas.openxmlformats.org/drawingml/2006/table">
            <a:tbl>
              <a:tblPr firstRow="1">
                <a:tableStyleId>{5C22544A-7EE6-4342-B048-85BDC9FD1C3A}</a:tableStyleId>
              </a:tblPr>
              <a:tblGrid>
                <a:gridCol w="2044262">
                  <a:extLst>
                    <a:ext uri="{9D8B030D-6E8A-4147-A177-3AD203B41FA5}">
                      <a16:colId xmlns:a16="http://schemas.microsoft.com/office/drawing/2014/main" val="2113608710"/>
                    </a:ext>
                  </a:extLst>
                </a:gridCol>
                <a:gridCol w="574948">
                  <a:extLst>
                    <a:ext uri="{9D8B030D-6E8A-4147-A177-3AD203B41FA5}">
                      <a16:colId xmlns:a16="http://schemas.microsoft.com/office/drawing/2014/main" val="2303278991"/>
                    </a:ext>
                  </a:extLst>
                </a:gridCol>
                <a:gridCol w="538186">
                  <a:extLst>
                    <a:ext uri="{9D8B030D-6E8A-4147-A177-3AD203B41FA5}">
                      <a16:colId xmlns:a16="http://schemas.microsoft.com/office/drawing/2014/main" val="3641963224"/>
                    </a:ext>
                  </a:extLst>
                </a:gridCol>
              </a:tblGrid>
              <a:tr h="278130">
                <a:tc>
                  <a:txBody>
                    <a:bodyPr/>
                    <a:lstStyle/>
                    <a:p>
                      <a:endParaRPr lang="en-US" sz="700" b="1" kern="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r>
                        <a:rPr lang="en-US" sz="700" b="1" kern="120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F Value</a:t>
                      </a:r>
                      <a:endParaRPr lang="en-US" sz="700" b="1" kern="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r>
                        <a:rPr lang="en-US" sz="700" b="1" kern="1200" dirty="0" smtClean="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P-value</a:t>
                      </a:r>
                      <a:endParaRPr lang="en-US" sz="700" b="1" kern="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extLst>
                  <a:ext uri="{0D108BD9-81ED-4DB2-BD59-A6C34878D82A}">
                    <a16:rowId xmlns:a16="http://schemas.microsoft.com/office/drawing/2014/main" val="3254966076"/>
                  </a:ext>
                </a:extLst>
              </a:tr>
              <a:tr h="278130">
                <a:tc>
                  <a:txBody>
                    <a:bodyPr/>
                    <a:lstStyle/>
                    <a:p>
                      <a:r>
                        <a:rPr lang="en-US" sz="1100" dirty="0" smtClean="0">
                          <a:latin typeface="Arial" panose="020B0604020202020204" pitchFamily="34" charset="0"/>
                          <a:ea typeface="Calibri" panose="020F0502020204030204" pitchFamily="34" charset="0"/>
                          <a:cs typeface="Arial" panose="020B0604020202020204" pitchFamily="34" charset="0"/>
                        </a:rPr>
                        <a:t>Quadratic: test </a:t>
                      </a:r>
                      <a:r>
                        <a:rPr lang="en-US" sz="1100" dirty="0" err="1" smtClean="0">
                          <a:latin typeface="Arial" panose="020B0604020202020204" pitchFamily="34" charset="0"/>
                          <a:ea typeface="Calibri" panose="020F0502020204030204" pitchFamily="34" charset="0"/>
                          <a:cs typeface="Arial" panose="020B0604020202020204" pitchFamily="34" charset="0"/>
                        </a:rPr>
                        <a:t>tsq</a:t>
                      </a:r>
                      <a:r>
                        <a:rPr lang="en-US" sz="1100" dirty="0" smtClean="0">
                          <a:latin typeface="Arial" panose="020B0604020202020204" pitchFamily="34" charset="0"/>
                          <a:ea typeface="Calibri" panose="020F0502020204030204" pitchFamily="34" charset="0"/>
                          <a:cs typeface="Arial" panose="020B0604020202020204" pitchFamily="34" charset="0"/>
                        </a:rPr>
                        <a:t>=0;</a:t>
                      </a:r>
                      <a:endParaRPr lang="en-US" sz="1100" dirty="0">
                        <a:latin typeface="Arial" panose="020B0604020202020204" pitchFamily="34"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t>76.84</a:t>
                      </a:r>
                      <a:endParaRPr lang="en-US" sz="1100" dirty="0"/>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t>&lt;.0001</a:t>
                      </a:r>
                      <a:endParaRPr lang="en-US" sz="11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7656661"/>
                  </a:ext>
                </a:extLst>
              </a:tr>
              <a:tr h="278130">
                <a:tc>
                  <a:txBody>
                    <a:bodyPr/>
                    <a:lstStyle/>
                    <a:p>
                      <a:r>
                        <a:rPr lang="en-US" sz="1100" dirty="0" err="1" smtClean="0">
                          <a:latin typeface="Arial" panose="020B0604020202020204" pitchFamily="34" charset="0"/>
                          <a:ea typeface="Calibri" panose="020F0502020204030204" pitchFamily="34" charset="0"/>
                          <a:cs typeface="Arial" panose="020B0604020202020204" pitchFamily="34" charset="0"/>
                        </a:rPr>
                        <a:t>Structural_break</a:t>
                      </a:r>
                      <a:r>
                        <a:rPr lang="en-US" sz="1100" kern="1200" dirty="0" smtClean="0">
                          <a:solidFill>
                            <a:schemeClr val="dk1"/>
                          </a:solidFill>
                          <a:latin typeface="Arial" panose="020B0604020202020204" pitchFamily="34" charset="0"/>
                          <a:ea typeface="Calibri" panose="020F0502020204030204" pitchFamily="34" charset="0"/>
                          <a:cs typeface="Arial" panose="020B0604020202020204" pitchFamily="34" charset="0"/>
                        </a:rPr>
                        <a:t>: test D=DT=0;</a:t>
                      </a:r>
                      <a:endParaRPr lang="en-US" sz="1100" kern="1200" dirty="0">
                        <a:solidFill>
                          <a:schemeClr val="dk1"/>
                        </a:solidFill>
                        <a:latin typeface="Arial" panose="020B0604020202020204" pitchFamily="34" charset="0"/>
                        <a:ea typeface="Calibri" panose="020F0502020204030204" pitchFamily="34"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t>61.32</a:t>
                      </a:r>
                      <a:endParaRPr lang="en-US" sz="1100" dirty="0"/>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t>&lt;.0001</a:t>
                      </a:r>
                      <a:endParaRPr lang="en-US" sz="1100" dirty="0"/>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2052870"/>
                  </a:ext>
                </a:extLst>
              </a:tr>
            </a:tbl>
          </a:graphicData>
        </a:graphic>
      </p:graphicFrame>
    </p:spTree>
    <p:extLst>
      <p:ext uri="{BB962C8B-B14F-4D97-AF65-F5344CB8AC3E}">
        <p14:creationId xmlns:p14="http://schemas.microsoft.com/office/powerpoint/2010/main" val="41901649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5923" y="273844"/>
            <a:ext cx="8249427" cy="473740"/>
          </a:xfrm>
          <a:prstGeom prst="rect">
            <a:avLst/>
          </a:prstGeom>
        </p:spPr>
        <p:txBody>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r>
              <a:rPr lang="en-US" dirty="0" smtClean="0"/>
              <a:t>How do the models fit in the before and after period?</a:t>
            </a:r>
            <a:endParaRPr lang="en-US" dirty="0"/>
          </a:p>
        </p:txBody>
      </p:sp>
      <p:sp>
        <p:nvSpPr>
          <p:cNvPr id="3" name="Rectangle 2"/>
          <p:cNvSpPr/>
          <p:nvPr/>
        </p:nvSpPr>
        <p:spPr>
          <a:xfrm>
            <a:off x="265923" y="1237932"/>
            <a:ext cx="4096850" cy="3208571"/>
          </a:xfrm>
          <a:prstGeom prst="rect">
            <a:avLst/>
          </a:prstGeom>
          <a:solidFill>
            <a:schemeClr val="accent2">
              <a:lumMod val="20000"/>
              <a:lumOff val="80000"/>
            </a:schemeClr>
          </a:solidFill>
          <a:ln>
            <a:solidFill>
              <a:schemeClr val="accent1"/>
            </a:solidFill>
          </a:ln>
        </p:spPr>
        <p:txBody>
          <a:bodyPr wrap="square">
            <a:spAutoFit/>
          </a:bodyPr>
          <a:lstStyle/>
          <a:p>
            <a:pPr defTabSz="685800">
              <a:defRPr/>
            </a:pP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title2 ‘Before Sample, T=1,...,7</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a:t>
            </a:r>
          </a:p>
          <a:p>
            <a:pPr defTabSz="685800">
              <a:defRPr/>
            </a:pPr>
            <a:endPar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endParaRPr>
          </a:p>
          <a:p>
            <a:pPr defTabSz="685800">
              <a:defRPr/>
            </a:pP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PROC </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a:t>
            </a:r>
            <a:r>
              <a:rPr lang="en-US" sz="1350" dirty="0" err="1">
                <a:solidFill>
                  <a:prstClr val="black"/>
                </a:solidFill>
                <a:latin typeface="SAS Monospace" panose="020B0609020202020204" pitchFamily="49" charset="0"/>
                <a:ea typeface="Calibri" panose="020F0502020204030204" pitchFamily="34" charset="0"/>
                <a:cs typeface="Times New Roman" panose="02020603050405020304" pitchFamily="18" charset="0"/>
              </a:rPr>
              <a:t>reg</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data=</a:t>
            </a:r>
            <a:r>
              <a:rPr lang="en-US" sz="1350" dirty="0" err="1">
                <a:solidFill>
                  <a:prstClr val="black"/>
                </a:solidFill>
                <a:latin typeface="SAS Monospace" panose="020B0609020202020204" pitchFamily="49" charset="0"/>
                <a:ea typeface="Calibri" panose="020F0502020204030204" pitchFamily="34" charset="0"/>
                <a:cs typeface="Times New Roman" panose="02020603050405020304" pitchFamily="18" charset="0"/>
              </a:rPr>
              <a:t>work.trdata</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a:t>
            </a:r>
          </a:p>
          <a:p>
            <a:pPr defTabSz="685800">
              <a:defRPr/>
            </a:pP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model_5</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model Y = T      ;</a:t>
            </a:r>
          </a:p>
          <a:p>
            <a:pPr defTabSz="685800">
              <a:defRPr/>
            </a:pP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model_6</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model Y = T TSQ  ;</a:t>
            </a:r>
          </a:p>
          <a:p>
            <a:pPr defTabSz="685800">
              <a:defRPr/>
            </a:pP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a:t>
            </a:r>
            <a:r>
              <a:rPr lang="en-US" sz="1350" dirty="0">
                <a:solidFill>
                  <a:srgbClr val="C00000"/>
                </a:solidFill>
                <a:latin typeface="SAS Monospace" panose="020B0609020202020204" pitchFamily="49" charset="0"/>
                <a:ea typeface="Calibri" panose="020F0502020204030204" pitchFamily="34" charset="0"/>
                <a:cs typeface="Times New Roman" panose="02020603050405020304" pitchFamily="18" charset="0"/>
              </a:rPr>
              <a:t>where </a:t>
            </a:r>
            <a:r>
              <a:rPr lang="en-US" sz="1350" dirty="0">
                <a:solidFill>
                  <a:srgbClr val="C00000"/>
                </a:solidFill>
                <a:latin typeface="SAS Monospace" panose="020B0609020202020204" pitchFamily="49" charset="0"/>
                <a:ea typeface="Calibri" panose="020F0502020204030204" pitchFamily="34" charset="0"/>
                <a:cs typeface="Times New Roman" panose="02020603050405020304" pitchFamily="18" charset="0"/>
              </a:rPr>
              <a:t>D=0</a:t>
            </a:r>
            <a:r>
              <a:rPr lang="en-US" sz="1350" dirty="0">
                <a:solidFill>
                  <a:srgbClr val="C00000"/>
                </a:solidFill>
                <a:latin typeface="SAS Monospace" panose="020B0609020202020204" pitchFamily="49" charset="0"/>
                <a:ea typeface="Calibri" panose="020F0502020204030204" pitchFamily="34" charset="0"/>
                <a:cs typeface="Times New Roman" panose="02020603050405020304" pitchFamily="18" charset="0"/>
              </a:rPr>
              <a:t>;</a:t>
            </a:r>
            <a:endParaRPr lang="en-US" sz="1350" dirty="0">
              <a:solidFill>
                <a:srgbClr val="C00000"/>
              </a:solidFill>
              <a:latin typeface="SAS Monospace" panose="020B0609020202020204" pitchFamily="49" charset="0"/>
              <a:ea typeface="Calibri" panose="020F0502020204030204" pitchFamily="34" charset="0"/>
              <a:cs typeface="Times New Roman" panose="02020603050405020304" pitchFamily="18" charset="0"/>
            </a:endParaRPr>
          </a:p>
          <a:p>
            <a:pPr defTabSz="685800">
              <a:defRPr/>
            </a:pP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run</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a:t>
            </a:r>
          </a:p>
          <a:p>
            <a:pPr defTabSz="685800">
              <a:defRPr/>
            </a:pP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a:t>
            </a:r>
          </a:p>
          <a:p>
            <a:pPr defTabSz="685800">
              <a:defRPr/>
            </a:pP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title2 </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‘After Sample, T=8,..., 14</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a:t>
            </a:r>
          </a:p>
          <a:p>
            <a:pPr defTabSz="685800">
              <a:defRPr/>
            </a:pPr>
            <a:endPar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endParaRPr>
          </a:p>
          <a:p>
            <a:pPr defTabSz="685800">
              <a:defRPr/>
            </a:pP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PROC </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a:t>
            </a:r>
            <a:r>
              <a:rPr lang="en-US" sz="1350" dirty="0" err="1">
                <a:solidFill>
                  <a:prstClr val="black"/>
                </a:solidFill>
                <a:latin typeface="SAS Monospace" panose="020B0609020202020204" pitchFamily="49" charset="0"/>
                <a:ea typeface="Calibri" panose="020F0502020204030204" pitchFamily="34" charset="0"/>
                <a:cs typeface="Times New Roman" panose="02020603050405020304" pitchFamily="18" charset="0"/>
              </a:rPr>
              <a:t>reg</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data=</a:t>
            </a:r>
            <a:r>
              <a:rPr lang="en-US" sz="1350" dirty="0" err="1">
                <a:solidFill>
                  <a:prstClr val="black"/>
                </a:solidFill>
                <a:latin typeface="SAS Monospace" panose="020B0609020202020204" pitchFamily="49" charset="0"/>
                <a:ea typeface="Calibri" panose="020F0502020204030204" pitchFamily="34" charset="0"/>
                <a:cs typeface="Times New Roman" panose="02020603050405020304" pitchFamily="18" charset="0"/>
              </a:rPr>
              <a:t>work.trdata</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a:t>
            </a:r>
          </a:p>
          <a:p>
            <a:pPr defTabSz="685800">
              <a:defRPr/>
            </a:pP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model_7</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model Y = T      ;</a:t>
            </a:r>
          </a:p>
          <a:p>
            <a:pPr defTabSz="685800">
              <a:defRPr/>
            </a:pP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model_8</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model Y = T TSQ  ;</a:t>
            </a:r>
          </a:p>
          <a:p>
            <a:pPr defTabSz="685800">
              <a:defRPr/>
            </a:pP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a:t>
            </a:r>
            <a:r>
              <a:rPr lang="en-US" sz="1350" dirty="0">
                <a:solidFill>
                  <a:srgbClr val="C00000"/>
                </a:solidFill>
                <a:latin typeface="SAS Monospace" panose="020B0609020202020204" pitchFamily="49" charset="0"/>
                <a:ea typeface="Calibri" panose="020F0502020204030204" pitchFamily="34" charset="0"/>
                <a:cs typeface="Times New Roman" panose="02020603050405020304" pitchFamily="18" charset="0"/>
              </a:rPr>
              <a:t>where </a:t>
            </a:r>
            <a:r>
              <a:rPr lang="en-US" sz="1350" dirty="0">
                <a:solidFill>
                  <a:srgbClr val="C00000"/>
                </a:solidFill>
                <a:latin typeface="SAS Monospace" panose="020B0609020202020204" pitchFamily="49" charset="0"/>
                <a:ea typeface="Calibri" panose="020F0502020204030204" pitchFamily="34" charset="0"/>
                <a:cs typeface="Times New Roman" panose="02020603050405020304" pitchFamily="18" charset="0"/>
              </a:rPr>
              <a:t>D=1;</a:t>
            </a:r>
          </a:p>
          <a:p>
            <a:pPr defTabSz="685800">
              <a:defRPr/>
            </a:pP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run</a:t>
            </a:r>
            <a:r>
              <a:rPr lang="en-US" sz="135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a:t>
            </a:r>
          </a:p>
        </p:txBody>
      </p:sp>
      <mc:AlternateContent xmlns:mc="http://schemas.openxmlformats.org/markup-compatibility/2006">
        <mc:Choice xmlns:a14="http://schemas.microsoft.com/office/drawing/2010/main" Requires="a14">
          <p:graphicFrame>
            <p:nvGraphicFramePr>
              <p:cNvPr id="4" name="Table 3"/>
              <p:cNvGraphicFramePr>
                <a:graphicFrameLocks noGrp="1"/>
              </p:cNvGraphicFramePr>
              <p:nvPr>
                <p:extLst>
                  <p:ext uri="{D42A27DB-BD31-4B8C-83A1-F6EECF244321}">
                    <p14:modId xmlns:p14="http://schemas.microsoft.com/office/powerpoint/2010/main" val="3939125309"/>
                  </p:ext>
                </p:extLst>
              </p:nvPr>
            </p:nvGraphicFramePr>
            <p:xfrm>
              <a:off x="4879211" y="1847463"/>
              <a:ext cx="3461191" cy="2966018"/>
            </p:xfrm>
            <a:graphic>
              <a:graphicData uri="http://schemas.openxmlformats.org/drawingml/2006/table">
                <a:tbl>
                  <a:tblPr firstRow="1" firstCol="1" bandRow="1"/>
                  <a:tblGrid>
                    <a:gridCol w="823150">
                      <a:extLst>
                        <a:ext uri="{9D8B030D-6E8A-4147-A177-3AD203B41FA5}">
                          <a16:colId xmlns:a16="http://schemas.microsoft.com/office/drawing/2014/main" val="548625269"/>
                        </a:ext>
                      </a:extLst>
                    </a:gridCol>
                    <a:gridCol w="431633">
                      <a:extLst>
                        <a:ext uri="{9D8B030D-6E8A-4147-A177-3AD203B41FA5}">
                          <a16:colId xmlns:a16="http://schemas.microsoft.com/office/drawing/2014/main" val="3733311224"/>
                        </a:ext>
                      </a:extLst>
                    </a:gridCol>
                    <a:gridCol w="231051">
                      <a:extLst>
                        <a:ext uri="{9D8B030D-6E8A-4147-A177-3AD203B41FA5}">
                          <a16:colId xmlns:a16="http://schemas.microsoft.com/office/drawing/2014/main" val="1728214406"/>
                        </a:ext>
                      </a:extLst>
                    </a:gridCol>
                    <a:gridCol w="375267">
                      <a:extLst>
                        <a:ext uri="{9D8B030D-6E8A-4147-A177-3AD203B41FA5}">
                          <a16:colId xmlns:a16="http://schemas.microsoft.com/office/drawing/2014/main" val="450343221"/>
                        </a:ext>
                      </a:extLst>
                    </a:gridCol>
                    <a:gridCol w="243746">
                      <a:extLst>
                        <a:ext uri="{9D8B030D-6E8A-4147-A177-3AD203B41FA5}">
                          <a16:colId xmlns:a16="http://schemas.microsoft.com/office/drawing/2014/main" val="3263710317"/>
                        </a:ext>
                      </a:extLst>
                    </a:gridCol>
                    <a:gridCol w="431633">
                      <a:extLst>
                        <a:ext uri="{9D8B030D-6E8A-4147-A177-3AD203B41FA5}">
                          <a16:colId xmlns:a16="http://schemas.microsoft.com/office/drawing/2014/main" val="3085909614"/>
                        </a:ext>
                      </a:extLst>
                    </a:gridCol>
                    <a:gridCol w="243746">
                      <a:extLst>
                        <a:ext uri="{9D8B030D-6E8A-4147-A177-3AD203B41FA5}">
                          <a16:colId xmlns:a16="http://schemas.microsoft.com/office/drawing/2014/main" val="1572137661"/>
                        </a:ext>
                      </a:extLst>
                    </a:gridCol>
                    <a:gridCol w="437219">
                      <a:extLst>
                        <a:ext uri="{9D8B030D-6E8A-4147-A177-3AD203B41FA5}">
                          <a16:colId xmlns:a16="http://schemas.microsoft.com/office/drawing/2014/main" val="1154734211"/>
                        </a:ext>
                      </a:extLst>
                    </a:gridCol>
                    <a:gridCol w="243746">
                      <a:extLst>
                        <a:ext uri="{9D8B030D-6E8A-4147-A177-3AD203B41FA5}">
                          <a16:colId xmlns:a16="http://schemas.microsoft.com/office/drawing/2014/main" val="340632561"/>
                        </a:ext>
                      </a:extLst>
                    </a:gridCol>
                  </a:tblGrid>
                  <a:tr h="131216">
                    <a:tc>
                      <a:txBody>
                        <a:bodyPr/>
                        <a:lstStyle/>
                        <a:p>
                          <a:pPr marL="0" marR="0">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CE6F1"/>
                        </a:solidFill>
                      </a:tcPr>
                    </a:tc>
                    <a:tc gridSpan="4">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Sample year 1 to 7</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CE6F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Sample year 8 to 14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CE6F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92848265"/>
                      </a:ext>
                    </a:extLst>
                  </a:tr>
                  <a:tr h="137961">
                    <a:tc>
                      <a:txBody>
                        <a:bodyPr/>
                        <a:lstStyle/>
                        <a:p>
                          <a:pPr marL="0" marR="0" algn="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(5)</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(6)</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(7)</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(8)</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w="28575" cap="flat" cmpd="dbl"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825635712"/>
                      </a:ext>
                    </a:extLst>
                  </a:tr>
                  <a:tr h="137961">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constant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10.01</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w="28575" cap="flat" cmpd="dbl"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28575" cap="flat" cmpd="dbl"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10.42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28575" cap="flat" cmpd="dbl"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-3.45</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w="28575" cap="flat" cmpd="dbl"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28575" cap="flat" cmpd="dbl"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-3.19</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28575" cap="flat" cmpd="dbl"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22827881"/>
                      </a:ext>
                    </a:extLst>
                  </a:tr>
                  <a:tr h="144349">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(17.13)</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(9.87)</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(-2.42)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(-0.03)</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565101013"/>
                      </a:ext>
                    </a:extLst>
                  </a:tr>
                  <a:tr h="144349">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dirty="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55131561"/>
                      </a:ext>
                    </a:extLst>
                  </a:tr>
                  <a:tr h="131216">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2.01</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1.74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3.92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3.87</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00309948"/>
                      </a:ext>
                    </a:extLst>
                  </a:tr>
                  <a:tr h="144349">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(19.04)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(2.88)</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(30.76)</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(2.13)</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92405236"/>
                      </a:ext>
                    </a:extLst>
                  </a:tr>
                  <a:tr h="144349">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33806197"/>
                      </a:ext>
                    </a:extLst>
                  </a:tr>
                  <a:tr h="144349">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TSQ</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0.034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0.002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44549207"/>
                      </a:ext>
                    </a:extLst>
                  </a:tr>
                  <a:tr h="144349">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(0.46)</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(0.03)</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770344643"/>
                      </a:ext>
                    </a:extLst>
                  </a:tr>
                  <a:tr h="131216">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9950970"/>
                      </a:ext>
                    </a:extLst>
                  </a:tr>
                  <a:tr h="144349">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n</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7</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r">
                            <a:lnSpc>
                              <a:spcPct val="107000"/>
                            </a:lnSpc>
                          </a:pPr>
                          <a:endParaRPr lang="en-US" sz="800" dirty="0">
                            <a:effectLst/>
                            <a:latin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7</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a:lnSpc>
                              <a:spcPct val="107000"/>
                            </a:lnSpc>
                          </a:pPr>
                          <a:endParaRPr lang="en-US" sz="800" dirty="0">
                            <a:effectLst/>
                            <a:latin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7</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r">
                            <a:lnSpc>
                              <a:spcPct val="107000"/>
                            </a:lnSpc>
                          </a:pPr>
                          <a:endParaRPr lang="en-US" sz="800" dirty="0">
                            <a:effectLst/>
                            <a:latin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7</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091966038"/>
                      </a:ext>
                    </a:extLst>
                  </a:tr>
                  <a:tr h="144349">
                    <a:tc>
                      <a:txBody>
                        <a:bodyPr/>
                        <a:lstStyle/>
                        <a:p>
                          <a:pPr marL="0" marR="0" algn="ctr">
                            <a:lnSpc>
                              <a:spcPct val="107000"/>
                            </a:lnSpc>
                            <a:spcBef>
                              <a:spcPts val="0"/>
                            </a:spcBef>
                            <a:spcAft>
                              <a:spcPts val="0"/>
                            </a:spcAft>
                          </a:pPr>
                          <a14:m>
                            <m:oMath xmlns:m="http://schemas.openxmlformats.org/officeDocument/2006/math">
                              <m:acc>
                                <m:accPr>
                                  <m:chr m:val="̅"/>
                                  <m:ctrlPr>
                                    <a:rPr lang="en-US" sz="800" b="1" i="1" dirty="0" smtClean="0">
                                      <a:solidFill>
                                        <a:prstClr val="black"/>
                                      </a:solidFill>
                                      <a:latin typeface="Cambria Math" panose="02040503050406030204" pitchFamily="18" charset="0"/>
                                    </a:rPr>
                                  </m:ctrlPr>
                                </m:accPr>
                                <m:e>
                                  <m:r>
                                    <a:rPr lang="en-US" sz="800" b="1" i="1" dirty="0" smtClean="0">
                                      <a:solidFill>
                                        <a:prstClr val="black"/>
                                      </a:solidFill>
                                      <a:latin typeface="Cambria Math" panose="02040503050406030204" pitchFamily="18" charset="0"/>
                                    </a:rPr>
                                    <m:t>𝑹</m:t>
                                  </m:r>
                                </m:e>
                              </m:acc>
                            </m:oMath>
                          </a14:m>
                          <a:r>
                            <a:rPr lang="en-US" sz="800" b="1" baseline="30000" dirty="0" smtClean="0">
                              <a:solidFill>
                                <a:prstClr val="black"/>
                              </a:solidFill>
                              <a:latin typeface="Calibri" panose="020F0502020204030204"/>
                            </a:rPr>
                            <a:t>2</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0.980</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0.976</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0.994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0.992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357555929"/>
                      </a:ext>
                    </a:extLst>
                  </a:tr>
                  <a:tr h="144349">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F</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293.5</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123.7</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946.1</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378.5</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20733132"/>
                      </a:ext>
                    </a:extLst>
                  </a:tr>
                  <a:tr h="144349">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root MSE</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0.62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0.68</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0.68</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0.75</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673270034"/>
                      </a:ext>
                    </a:extLst>
                  </a:tr>
                  <a:tr h="131216">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7324773"/>
                      </a:ext>
                    </a:extLst>
                  </a:tr>
                  <a:tr h="721742">
                    <a:tc gridSpan="9">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note:  All regressions estimated with OLS using the SAS REG procedure.</a:t>
                          </a:r>
                        </a:p>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t-stats in parentheses.	</a:t>
                          </a:r>
                        </a:p>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 significant at the .01 level</a:t>
                          </a:r>
                        </a:p>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  significant at the .05 level</a:t>
                          </a:r>
                        </a:p>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   significant at the .10 level</a:t>
                          </a: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12222288"/>
                      </a:ext>
                    </a:extLst>
                  </a:tr>
                </a:tbl>
              </a:graphicData>
            </a:graphic>
          </p:graphicFrame>
        </mc:Choice>
        <mc:Fallback>
          <p:graphicFrame>
            <p:nvGraphicFramePr>
              <p:cNvPr id="4" name="Table 3"/>
              <p:cNvGraphicFramePr>
                <a:graphicFrameLocks noGrp="1"/>
              </p:cNvGraphicFramePr>
              <p:nvPr>
                <p:extLst>
                  <p:ext uri="{D42A27DB-BD31-4B8C-83A1-F6EECF244321}">
                    <p14:modId xmlns:p14="http://schemas.microsoft.com/office/powerpoint/2010/main" val="3939125309"/>
                  </p:ext>
                </p:extLst>
              </p:nvPr>
            </p:nvGraphicFramePr>
            <p:xfrm>
              <a:off x="4879211" y="1847463"/>
              <a:ext cx="3461191" cy="2966018"/>
            </p:xfrm>
            <a:graphic>
              <a:graphicData uri="http://schemas.openxmlformats.org/drawingml/2006/table">
                <a:tbl>
                  <a:tblPr firstRow="1" firstCol="1" bandRow="1"/>
                  <a:tblGrid>
                    <a:gridCol w="823150">
                      <a:extLst>
                        <a:ext uri="{9D8B030D-6E8A-4147-A177-3AD203B41FA5}">
                          <a16:colId xmlns:a16="http://schemas.microsoft.com/office/drawing/2014/main" val="548625269"/>
                        </a:ext>
                      </a:extLst>
                    </a:gridCol>
                    <a:gridCol w="431633">
                      <a:extLst>
                        <a:ext uri="{9D8B030D-6E8A-4147-A177-3AD203B41FA5}">
                          <a16:colId xmlns:a16="http://schemas.microsoft.com/office/drawing/2014/main" val="3733311224"/>
                        </a:ext>
                      </a:extLst>
                    </a:gridCol>
                    <a:gridCol w="231051">
                      <a:extLst>
                        <a:ext uri="{9D8B030D-6E8A-4147-A177-3AD203B41FA5}">
                          <a16:colId xmlns:a16="http://schemas.microsoft.com/office/drawing/2014/main" val="1728214406"/>
                        </a:ext>
                      </a:extLst>
                    </a:gridCol>
                    <a:gridCol w="375267">
                      <a:extLst>
                        <a:ext uri="{9D8B030D-6E8A-4147-A177-3AD203B41FA5}">
                          <a16:colId xmlns:a16="http://schemas.microsoft.com/office/drawing/2014/main" val="450343221"/>
                        </a:ext>
                      </a:extLst>
                    </a:gridCol>
                    <a:gridCol w="243746">
                      <a:extLst>
                        <a:ext uri="{9D8B030D-6E8A-4147-A177-3AD203B41FA5}">
                          <a16:colId xmlns:a16="http://schemas.microsoft.com/office/drawing/2014/main" val="3263710317"/>
                        </a:ext>
                      </a:extLst>
                    </a:gridCol>
                    <a:gridCol w="431633">
                      <a:extLst>
                        <a:ext uri="{9D8B030D-6E8A-4147-A177-3AD203B41FA5}">
                          <a16:colId xmlns:a16="http://schemas.microsoft.com/office/drawing/2014/main" val="3085909614"/>
                        </a:ext>
                      </a:extLst>
                    </a:gridCol>
                    <a:gridCol w="243746">
                      <a:extLst>
                        <a:ext uri="{9D8B030D-6E8A-4147-A177-3AD203B41FA5}">
                          <a16:colId xmlns:a16="http://schemas.microsoft.com/office/drawing/2014/main" val="1572137661"/>
                        </a:ext>
                      </a:extLst>
                    </a:gridCol>
                    <a:gridCol w="437219">
                      <a:extLst>
                        <a:ext uri="{9D8B030D-6E8A-4147-A177-3AD203B41FA5}">
                          <a16:colId xmlns:a16="http://schemas.microsoft.com/office/drawing/2014/main" val="1154734211"/>
                        </a:ext>
                      </a:extLst>
                    </a:gridCol>
                    <a:gridCol w="243746">
                      <a:extLst>
                        <a:ext uri="{9D8B030D-6E8A-4147-A177-3AD203B41FA5}">
                          <a16:colId xmlns:a16="http://schemas.microsoft.com/office/drawing/2014/main" val="340632561"/>
                        </a:ext>
                      </a:extLst>
                    </a:gridCol>
                  </a:tblGrid>
                  <a:tr h="131216">
                    <a:tc>
                      <a:txBody>
                        <a:bodyPr/>
                        <a:lstStyle/>
                        <a:p>
                          <a:pPr marL="0" marR="0">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CE6F1"/>
                        </a:solidFill>
                      </a:tcPr>
                    </a:tc>
                    <a:tc gridSpan="4">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Sample year 1 to 7</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CE6F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Sample year 8 to 14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CE6F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92848265"/>
                      </a:ext>
                    </a:extLst>
                  </a:tr>
                  <a:tr h="137961">
                    <a:tc>
                      <a:txBody>
                        <a:bodyPr/>
                        <a:lstStyle/>
                        <a:p>
                          <a:pPr marL="0" marR="0" algn="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(5)</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(6)</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(7)</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(8)</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28575" cap="flat" cmpd="dbl" algn="ctr">
                          <a:solidFill>
                            <a:srgbClr val="000000"/>
                          </a:solidFill>
                          <a:prstDash val="solid"/>
                          <a:round/>
                          <a:headEnd type="none" w="med" len="med"/>
                          <a:tailEnd type="none" w="med" len="med"/>
                        </a:lnB>
                        <a:solidFill>
                          <a:srgbClr val="DCE6F1"/>
                        </a:solidFill>
                      </a:tcPr>
                    </a:tc>
                    <a:tc>
                      <a:txBody>
                        <a:bodyPr/>
                        <a:lstStyle/>
                        <a:p>
                          <a:pPr marL="0" marR="0" algn="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w="28575" cap="flat" cmpd="dbl"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825635712"/>
                      </a:ext>
                    </a:extLst>
                  </a:tr>
                  <a:tr h="137961">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constant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10.01</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w="28575" cap="flat" cmpd="dbl"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28575" cap="flat" cmpd="dbl"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10.42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28575" cap="flat" cmpd="dbl"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-3.45</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w="28575" cap="flat" cmpd="dbl"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28575" cap="flat" cmpd="dbl"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-3.19</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28575" cap="flat" cmpd="dbl"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22827881"/>
                      </a:ext>
                    </a:extLst>
                  </a:tr>
                  <a:tr h="144349">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(17.13)</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(9.87)</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(-2.42)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(-0.03)</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565101013"/>
                      </a:ext>
                    </a:extLst>
                  </a:tr>
                  <a:tr h="144349">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dirty="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55131561"/>
                      </a:ext>
                    </a:extLst>
                  </a:tr>
                  <a:tr h="131216">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2.01</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1.74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3.92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3.87</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00309948"/>
                      </a:ext>
                    </a:extLst>
                  </a:tr>
                  <a:tr h="144349">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(19.04)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(2.88)</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(30.76)</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(2.13)</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92405236"/>
                      </a:ext>
                    </a:extLst>
                  </a:tr>
                  <a:tr h="144349">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33806197"/>
                      </a:ext>
                    </a:extLst>
                  </a:tr>
                  <a:tr h="144349">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TSQ</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0.034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0.002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44549207"/>
                      </a:ext>
                    </a:extLst>
                  </a:tr>
                  <a:tr h="144349">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(0.46)</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(0.03)</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770344643"/>
                      </a:ext>
                    </a:extLst>
                  </a:tr>
                  <a:tr h="131216">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9950970"/>
                      </a:ext>
                    </a:extLst>
                  </a:tr>
                  <a:tr h="144349">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n</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7</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r">
                            <a:lnSpc>
                              <a:spcPct val="107000"/>
                            </a:lnSpc>
                          </a:pPr>
                          <a:endParaRPr lang="en-US" sz="800" dirty="0">
                            <a:effectLst/>
                            <a:latin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7</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a:lnSpc>
                              <a:spcPct val="107000"/>
                            </a:lnSpc>
                          </a:pPr>
                          <a:endParaRPr lang="en-US" sz="800" dirty="0">
                            <a:effectLst/>
                            <a:latin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7</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r">
                            <a:lnSpc>
                              <a:spcPct val="107000"/>
                            </a:lnSpc>
                          </a:pPr>
                          <a:endParaRPr lang="en-US" sz="800" dirty="0">
                            <a:effectLst/>
                            <a:latin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Times New Roman" panose="02020603050405020304" pitchFamily="18" charset="0"/>
                            </a:rPr>
                            <a:t>7</a:t>
                          </a:r>
                          <a:endParaRPr lang="en-US" sz="800" dirty="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091966038"/>
                      </a:ext>
                    </a:extLst>
                  </a:tr>
                  <a:tr h="144349">
                    <a:tc>
                      <a:txBody>
                        <a:bodyPr/>
                        <a:lstStyle/>
                        <a:p>
                          <a:endParaRPr lang="en-US"/>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blipFill>
                          <a:blip r:embed="rId2"/>
                          <a:stretch>
                            <a:fillRect l="-741" t="-1170833" r="-323704" b="-820833"/>
                          </a:stretch>
                        </a:blipFill>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0.980</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0.976</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0.994</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0.992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357555929"/>
                      </a:ext>
                    </a:extLst>
                  </a:tr>
                  <a:tr h="144349">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F</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293.5</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123.7</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946.1</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378.5</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20733132"/>
                      </a:ext>
                    </a:extLst>
                  </a:tr>
                  <a:tr h="144349">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root MSE</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0.62</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0.68</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0.68</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nSpc>
                              <a:spcPct val="107000"/>
                            </a:lnSpc>
                          </a:pPr>
                          <a:endParaRPr lang="en-US" sz="800">
                            <a:effectLst/>
                            <a:latin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0.75</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a:noFill/>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673270034"/>
                      </a:ext>
                    </a:extLst>
                  </a:tr>
                  <a:tr h="131216">
                    <a:tc>
                      <a:txBody>
                        <a:bodyPr/>
                        <a:lstStyle/>
                        <a:p>
                          <a:pPr marL="0" marR="0" algn="ctr">
                            <a:lnSpc>
                              <a:spcPct val="107000"/>
                            </a:lnSpc>
                            <a:spcBef>
                              <a:spcPts val="0"/>
                            </a:spcBef>
                            <a:spcAft>
                              <a:spcPts val="0"/>
                            </a:spcAft>
                          </a:pPr>
                          <a:r>
                            <a:rPr lang="en-US" sz="800" b="1">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Times New Roman" panose="02020603050405020304" pitchFamily="18" charset="0"/>
                            </a:rPr>
                            <a:t> </a:t>
                          </a:r>
                          <a:endParaRPr lang="en-US" sz="800">
                            <a:effectLst/>
                            <a:latin typeface="Verdana" panose="020B0604030504040204" pitchFamily="34" charset="0"/>
                            <a:ea typeface="Calibri" panose="020F0502020204030204" pitchFamily="34" charset="0"/>
                            <a:cs typeface="Times New Roman" panose="02020603050405020304" pitchFamily="18" charset="0"/>
                          </a:endParaRPr>
                        </a:p>
                      </a:txBody>
                      <a:tcPr marL="51435" marR="51435"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7324773"/>
                      </a:ext>
                    </a:extLst>
                  </a:tr>
                  <a:tr h="721742">
                    <a:tc gridSpan="9">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note:  All regressions estimated with OLS using the SAS REG procedure.</a:t>
                          </a:r>
                        </a:p>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t-stats in parentheses.	</a:t>
                          </a:r>
                        </a:p>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 significant at the .01 level</a:t>
                          </a:r>
                        </a:p>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  significant at the .05 level</a:t>
                          </a:r>
                        </a:p>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   significant at the .10 level</a:t>
                          </a: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12222288"/>
                      </a:ext>
                    </a:extLst>
                  </a:tr>
                </a:tbl>
              </a:graphicData>
            </a:graphic>
          </p:graphicFrame>
        </mc:Fallback>
      </mc:AlternateContent>
      <p:sp>
        <p:nvSpPr>
          <p:cNvPr id="5" name="TextBox 4"/>
          <p:cNvSpPr txBox="1"/>
          <p:nvPr/>
        </p:nvSpPr>
        <p:spPr>
          <a:xfrm>
            <a:off x="4896940" y="995557"/>
            <a:ext cx="3493147" cy="715581"/>
          </a:xfrm>
          <a:prstGeom prst="rect">
            <a:avLst/>
          </a:prstGeom>
          <a:noFill/>
          <a:ln>
            <a:solidFill>
              <a:schemeClr val="accent1"/>
            </a:solidFill>
          </a:ln>
        </p:spPr>
        <p:txBody>
          <a:bodyPr wrap="square" rtlCol="0">
            <a:spAutoFit/>
          </a:bodyPr>
          <a:lstStyle/>
          <a:p>
            <a:pPr defTabSz="685800">
              <a:defRPr/>
            </a:pPr>
            <a:r>
              <a:rPr lang="en-US" sz="1350" dirty="0">
                <a:solidFill>
                  <a:srgbClr val="C00000"/>
                </a:solidFill>
                <a:latin typeface="Calibri" panose="020F0502020204030204"/>
              </a:rPr>
              <a:t>If the quadratic model ruled, then it would exist in the sub samples and it does not! </a:t>
            </a:r>
          </a:p>
          <a:p>
            <a:pPr defTabSz="685800">
              <a:defRPr/>
            </a:pPr>
            <a:r>
              <a:rPr lang="en-US" sz="1350" dirty="0">
                <a:solidFill>
                  <a:srgbClr val="C00000"/>
                </a:solidFill>
                <a:latin typeface="Calibri" panose="020F0502020204030204"/>
              </a:rPr>
              <a:t>There was a structural break! </a:t>
            </a:r>
            <a:endParaRPr lang="en-US" sz="1350" dirty="0">
              <a:solidFill>
                <a:srgbClr val="C00000"/>
              </a:solidFill>
              <a:latin typeface="Calibri" panose="020F0502020204030204"/>
            </a:endParaRPr>
          </a:p>
        </p:txBody>
      </p:sp>
      <p:sp>
        <p:nvSpPr>
          <p:cNvPr id="6" name="Rectangle 5"/>
          <p:cNvSpPr/>
          <p:nvPr/>
        </p:nvSpPr>
        <p:spPr>
          <a:xfrm>
            <a:off x="6396136" y="2953139"/>
            <a:ext cx="328904" cy="3219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 name="Rectangle 6"/>
          <p:cNvSpPr/>
          <p:nvPr/>
        </p:nvSpPr>
        <p:spPr>
          <a:xfrm>
            <a:off x="7756070" y="2953139"/>
            <a:ext cx="328904" cy="3219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243136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28650" y="273844"/>
            <a:ext cx="7886700" cy="473740"/>
          </a:xfrm>
          <a:prstGeom prst="rect">
            <a:avLst/>
          </a:prstGeom>
        </p:spPr>
        <p:txBody>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r>
              <a:rPr lang="en-US" smtClean="0"/>
              <a:t>Non-nested hypothesis testing</a:t>
            </a:r>
            <a:endParaRPr lang="en-US"/>
          </a:p>
        </p:txBody>
      </p:sp>
      <mc:AlternateContent xmlns:mc="http://schemas.openxmlformats.org/markup-compatibility/2006">
        <mc:Choice xmlns:a14="http://schemas.microsoft.com/office/drawing/2010/main" Requires="a14">
          <p:sp>
            <p:nvSpPr>
              <p:cNvPr id="3" name="TextBox 2"/>
              <p:cNvSpPr txBox="1"/>
              <p:nvPr/>
            </p:nvSpPr>
            <p:spPr>
              <a:xfrm>
                <a:off x="685800" y="747584"/>
                <a:ext cx="8097982" cy="2169825"/>
              </a:xfrm>
              <a:prstGeom prst="rect">
                <a:avLst/>
              </a:prstGeom>
              <a:noFill/>
            </p:spPr>
            <p:txBody>
              <a:bodyPr wrap="square" rtlCol="0">
                <a:spAutoFit/>
              </a:bodyPr>
              <a:lstStyle/>
              <a:p>
                <a:pPr defTabSz="685800">
                  <a:defRPr/>
                </a:pPr>
                <a:r>
                  <a:rPr lang="en-US" sz="1350" dirty="0">
                    <a:solidFill>
                      <a:prstClr val="black"/>
                    </a:solidFill>
                    <a:latin typeface="Calibri" panose="020F0502020204030204"/>
                  </a:rPr>
                  <a:t>Are we so confident that there is a structural break and not a quadratic model?</a:t>
                </a:r>
              </a:p>
              <a:p>
                <a:pPr defTabSz="685800">
                  <a:defRPr/>
                </a:pPr>
                <a:endParaRPr lang="en-US" sz="1350" dirty="0">
                  <a:solidFill>
                    <a:prstClr val="black"/>
                  </a:solidFill>
                  <a:latin typeface="Calibri" panose="020F0502020204030204"/>
                </a:endParaRPr>
              </a:p>
              <a:p>
                <a:pPr defTabSz="685800">
                  <a:defRPr/>
                </a:pPr>
                <a:r>
                  <a:rPr lang="en-US" sz="1350" dirty="0">
                    <a:solidFill>
                      <a:prstClr val="black"/>
                    </a:solidFill>
                    <a:latin typeface="Calibri" panose="020F0502020204030204"/>
                  </a:rPr>
                  <a:t>After all, the tests used were completely nested:</a:t>
                </a:r>
              </a:p>
              <a:p>
                <a:pPr defTabSz="685800">
                  <a:defRPr/>
                </a:pPr>
                <a:r>
                  <a:rPr lang="en-US" sz="1350" dirty="0">
                    <a:solidFill>
                      <a:prstClr val="black"/>
                    </a:solidFill>
                    <a:latin typeface="Calibri" panose="020F0502020204030204"/>
                  </a:rPr>
                  <a:t> </a:t>
                </a:r>
              </a:p>
              <a:p>
                <a:pPr defTabSz="685800">
                  <a:defRPr/>
                </a:pPr>
                <a:r>
                  <a:rPr lang="en-US" sz="1350" dirty="0">
                    <a:solidFill>
                      <a:prstClr val="black"/>
                    </a:solidFill>
                    <a:latin typeface="Calibri" panose="020F0502020204030204"/>
                  </a:rPr>
                  <a:t>		H</a:t>
                </a:r>
                <a:r>
                  <a:rPr lang="en-US" sz="1350" baseline="-25000" dirty="0">
                    <a:solidFill>
                      <a:prstClr val="black"/>
                    </a:solidFill>
                    <a:latin typeface="Calibri" panose="020F0502020204030204"/>
                  </a:rPr>
                  <a:t>0</a:t>
                </a:r>
                <a:r>
                  <a:rPr lang="en-US" sz="1350" dirty="0">
                    <a:solidFill>
                      <a:prstClr val="black"/>
                    </a:solidFill>
                    <a:latin typeface="Calibri" panose="020F0502020204030204"/>
                  </a:rPr>
                  <a:t>: </a:t>
                </a:r>
                <a14:m>
                  <m:oMath xmlns:m="http://schemas.openxmlformats.org/officeDocument/2006/math">
                    <m:r>
                      <a:rPr lang="en-US" sz="1350" i="1" dirty="0">
                        <a:solidFill>
                          <a:prstClr val="black"/>
                        </a:solidFill>
                        <a:latin typeface="Cambria Math" panose="02040503050406030204" pitchFamily="18" charset="0"/>
                      </a:rPr>
                      <m:t>𝑌</m:t>
                    </m:r>
                    <m:r>
                      <a:rPr lang="en-US" sz="1350" i="1" dirty="0">
                        <a:solidFill>
                          <a:prstClr val="black"/>
                        </a:solidFill>
                        <a:latin typeface="Cambria Math" panose="02040503050406030204" pitchFamily="18" charset="0"/>
                      </a:rPr>
                      <m:t>=</m:t>
                    </m:r>
                    <m:r>
                      <a:rPr lang="en-US" sz="1350" i="1" dirty="0">
                        <a:solidFill>
                          <a:prstClr val="black"/>
                        </a:solidFill>
                        <a:latin typeface="Cambria Math" panose="02040503050406030204" pitchFamily="18" charset="0"/>
                        <a:ea typeface="Cambria Math" panose="02040503050406030204" pitchFamily="18" charset="0"/>
                      </a:rPr>
                      <m:t>𝛽</m:t>
                    </m:r>
                    <m:r>
                      <a:rPr lang="en-US" sz="1350" i="1" baseline="-25000" dirty="0">
                        <a:solidFill>
                          <a:prstClr val="black"/>
                        </a:solidFill>
                        <a:latin typeface="Cambria Math" panose="02040503050406030204" pitchFamily="18" charset="0"/>
                        <a:ea typeface="Cambria Math" panose="02040503050406030204" pitchFamily="18" charset="0"/>
                      </a:rPr>
                      <m:t>0</m:t>
                    </m:r>
                    <m:r>
                      <a:rPr lang="en-US" sz="1350" i="1" dirty="0">
                        <a:solidFill>
                          <a:prstClr val="black"/>
                        </a:solidFill>
                        <a:latin typeface="Cambria Math" panose="02040503050406030204" pitchFamily="18" charset="0"/>
                        <a:ea typeface="Cambria Math" panose="02040503050406030204" pitchFamily="18" charset="0"/>
                      </a:rPr>
                      <m:t>+</m:t>
                    </m:r>
                    <m:r>
                      <a:rPr lang="en-US" sz="1350" i="1" dirty="0">
                        <a:solidFill>
                          <a:prstClr val="black"/>
                        </a:solidFill>
                        <a:latin typeface="Cambria Math" panose="02040503050406030204" pitchFamily="18" charset="0"/>
                        <a:ea typeface="Cambria Math" panose="02040503050406030204" pitchFamily="18" charset="0"/>
                      </a:rPr>
                      <m:t>𝛽</m:t>
                    </m:r>
                    <m:r>
                      <a:rPr lang="en-US" sz="1350" i="1" baseline="-25000" dirty="0">
                        <a:solidFill>
                          <a:prstClr val="black"/>
                        </a:solidFill>
                        <a:latin typeface="Cambria Math" panose="02040503050406030204" pitchFamily="18" charset="0"/>
                        <a:ea typeface="Cambria Math" panose="02040503050406030204" pitchFamily="18" charset="0"/>
                      </a:rPr>
                      <m:t>1</m:t>
                    </m:r>
                    <m:r>
                      <a:rPr lang="en-US" sz="1350" i="1" dirty="0">
                        <a:solidFill>
                          <a:prstClr val="black"/>
                        </a:solidFill>
                        <a:latin typeface="Cambria Math" panose="02040503050406030204" pitchFamily="18" charset="0"/>
                        <a:ea typeface="Cambria Math" panose="02040503050406030204" pitchFamily="18" charset="0"/>
                      </a:rPr>
                      <m:t>𝑇</m:t>
                    </m:r>
                    <m:r>
                      <a:rPr lang="en-US" sz="1350" i="1" dirty="0">
                        <a:solidFill>
                          <a:prstClr val="black"/>
                        </a:solidFill>
                        <a:latin typeface="Cambria Math" panose="02040503050406030204" pitchFamily="18" charset="0"/>
                        <a:ea typeface="Cambria Math" panose="02040503050406030204" pitchFamily="18" charset="0"/>
                      </a:rPr>
                      <m:t>+</m:t>
                    </m:r>
                    <m:r>
                      <a:rPr lang="en-US" sz="1350" i="1" dirty="0">
                        <a:solidFill>
                          <a:prstClr val="black"/>
                        </a:solidFill>
                        <a:latin typeface="Cambria Math" panose="02040503050406030204" pitchFamily="18" charset="0"/>
                        <a:ea typeface="Cambria Math" panose="02040503050406030204" pitchFamily="18" charset="0"/>
                      </a:rPr>
                      <m:t>𝜀</m:t>
                    </m:r>
                    <m:r>
                      <a:rPr lang="en-US" sz="1350" i="1" dirty="0">
                        <a:solidFill>
                          <a:prstClr val="black"/>
                        </a:solidFill>
                        <a:latin typeface="Cambria Math" panose="02040503050406030204" pitchFamily="18" charset="0"/>
                        <a:ea typeface="Cambria Math" panose="02040503050406030204" pitchFamily="18" charset="0"/>
                      </a:rPr>
                      <m:t> </m:t>
                    </m:r>
                  </m:oMath>
                </a14:m>
                <a:r>
                  <a:rPr lang="en-US" sz="1350" dirty="0">
                    <a:solidFill>
                      <a:prstClr val="black"/>
                    </a:solidFill>
                    <a:latin typeface="Calibri" panose="020F0502020204030204"/>
                  </a:rPr>
                  <a:t>  </a:t>
                </a:r>
              </a:p>
              <a:p>
                <a:pPr defTabSz="685800">
                  <a:defRPr/>
                </a:pPr>
                <a:r>
                  <a:rPr lang="en-US" sz="1350" dirty="0">
                    <a:solidFill>
                      <a:prstClr val="black"/>
                    </a:solidFill>
                    <a:latin typeface="Calibri" panose="020F0502020204030204"/>
                  </a:rPr>
                  <a:t>	</a:t>
                </a:r>
                <a:r>
                  <a:rPr lang="en-US" sz="1350" dirty="0">
                    <a:solidFill>
                      <a:prstClr val="black"/>
                    </a:solidFill>
                    <a:latin typeface="Calibri" panose="020F0502020204030204"/>
                  </a:rPr>
                  <a:t>versus	H</a:t>
                </a:r>
                <a:r>
                  <a:rPr lang="en-US" sz="1350" baseline="-25000" dirty="0">
                    <a:solidFill>
                      <a:prstClr val="black"/>
                    </a:solidFill>
                    <a:latin typeface="Calibri" panose="020F0502020204030204"/>
                  </a:rPr>
                  <a:t>1</a:t>
                </a:r>
                <a:r>
                  <a:rPr lang="en-US" sz="1350" dirty="0">
                    <a:solidFill>
                      <a:prstClr val="black"/>
                    </a:solidFill>
                    <a:latin typeface="Calibri" panose="020F0502020204030204"/>
                  </a:rPr>
                  <a:t>: </a:t>
                </a:r>
                <a14:m>
                  <m:oMath xmlns:m="http://schemas.openxmlformats.org/officeDocument/2006/math">
                    <m:r>
                      <a:rPr lang="en-US" sz="1350" i="1" dirty="0">
                        <a:solidFill>
                          <a:prstClr val="black"/>
                        </a:solidFill>
                        <a:latin typeface="Cambria Math" panose="02040503050406030204" pitchFamily="18" charset="0"/>
                      </a:rPr>
                      <m:t>𝑌</m:t>
                    </m:r>
                    <m:r>
                      <a:rPr lang="en-US" sz="1350" i="1" dirty="0">
                        <a:solidFill>
                          <a:prstClr val="black"/>
                        </a:solidFill>
                        <a:latin typeface="Cambria Math" panose="02040503050406030204" pitchFamily="18" charset="0"/>
                      </a:rPr>
                      <m:t>=</m:t>
                    </m:r>
                    <m:r>
                      <a:rPr lang="en-US" sz="1350" i="1" dirty="0">
                        <a:solidFill>
                          <a:prstClr val="black"/>
                        </a:solidFill>
                        <a:latin typeface="Cambria Math" panose="02040503050406030204" pitchFamily="18" charset="0"/>
                        <a:ea typeface="Cambria Math" panose="02040503050406030204" pitchFamily="18" charset="0"/>
                      </a:rPr>
                      <m:t>𝛽</m:t>
                    </m:r>
                    <m:r>
                      <a:rPr lang="en-US" sz="1350" i="1" baseline="-25000" dirty="0">
                        <a:solidFill>
                          <a:prstClr val="black"/>
                        </a:solidFill>
                        <a:latin typeface="Cambria Math" panose="02040503050406030204" pitchFamily="18" charset="0"/>
                        <a:ea typeface="Cambria Math" panose="02040503050406030204" pitchFamily="18" charset="0"/>
                      </a:rPr>
                      <m:t>0</m:t>
                    </m:r>
                    <m:r>
                      <a:rPr lang="en-US" sz="1350" i="1" dirty="0">
                        <a:solidFill>
                          <a:prstClr val="black"/>
                        </a:solidFill>
                        <a:latin typeface="Cambria Math" panose="02040503050406030204" pitchFamily="18" charset="0"/>
                        <a:ea typeface="Cambria Math" panose="02040503050406030204" pitchFamily="18" charset="0"/>
                      </a:rPr>
                      <m:t>+</m:t>
                    </m:r>
                    <m:r>
                      <a:rPr lang="en-US" sz="1350" i="1" dirty="0">
                        <a:solidFill>
                          <a:prstClr val="black"/>
                        </a:solidFill>
                        <a:latin typeface="Cambria Math" panose="02040503050406030204" pitchFamily="18" charset="0"/>
                        <a:ea typeface="Cambria Math" panose="02040503050406030204" pitchFamily="18" charset="0"/>
                      </a:rPr>
                      <m:t>𝛽</m:t>
                    </m:r>
                    <m:r>
                      <a:rPr lang="en-US" sz="1350" i="1" baseline="-25000" dirty="0">
                        <a:solidFill>
                          <a:prstClr val="black"/>
                        </a:solidFill>
                        <a:latin typeface="Cambria Math" panose="02040503050406030204" pitchFamily="18" charset="0"/>
                        <a:ea typeface="Cambria Math" panose="02040503050406030204" pitchFamily="18" charset="0"/>
                      </a:rPr>
                      <m:t>1</m:t>
                    </m:r>
                    <m:r>
                      <a:rPr lang="en-US" sz="1350" i="1" dirty="0">
                        <a:solidFill>
                          <a:prstClr val="black"/>
                        </a:solidFill>
                        <a:latin typeface="Cambria Math" panose="02040503050406030204" pitchFamily="18" charset="0"/>
                        <a:ea typeface="Cambria Math" panose="02040503050406030204" pitchFamily="18" charset="0"/>
                      </a:rPr>
                      <m:t>𝑇</m:t>
                    </m:r>
                    <m:r>
                      <a:rPr lang="en-US" sz="1350" i="1" dirty="0">
                        <a:solidFill>
                          <a:srgbClr val="C00000"/>
                        </a:solidFill>
                        <a:latin typeface="Cambria Math" panose="02040503050406030204" pitchFamily="18" charset="0"/>
                        <a:ea typeface="Cambria Math" panose="02040503050406030204" pitchFamily="18" charset="0"/>
                      </a:rPr>
                      <m:t>+</m:t>
                    </m:r>
                    <m:r>
                      <a:rPr lang="en-US" sz="1350" i="1" dirty="0">
                        <a:solidFill>
                          <a:srgbClr val="C00000"/>
                        </a:solidFill>
                        <a:latin typeface="Cambria Math" panose="02040503050406030204" pitchFamily="18" charset="0"/>
                        <a:ea typeface="Cambria Math" panose="02040503050406030204" pitchFamily="18" charset="0"/>
                      </a:rPr>
                      <m:t>𝛽</m:t>
                    </m:r>
                    <m:r>
                      <a:rPr lang="en-US" sz="1350" i="1" baseline="-25000" dirty="0">
                        <a:solidFill>
                          <a:srgbClr val="C00000"/>
                        </a:solidFill>
                        <a:latin typeface="Cambria Math" panose="02040503050406030204" pitchFamily="18" charset="0"/>
                        <a:ea typeface="Cambria Math" panose="02040503050406030204" pitchFamily="18" charset="0"/>
                      </a:rPr>
                      <m:t>2</m:t>
                    </m:r>
                    <m:r>
                      <a:rPr lang="en-US" sz="1350" i="1" dirty="0">
                        <a:solidFill>
                          <a:srgbClr val="C00000"/>
                        </a:solidFill>
                        <a:latin typeface="Cambria Math" panose="02040503050406030204" pitchFamily="18" charset="0"/>
                        <a:ea typeface="Cambria Math" panose="02040503050406030204" pitchFamily="18" charset="0"/>
                      </a:rPr>
                      <m:t>𝐷</m:t>
                    </m:r>
                    <m:r>
                      <a:rPr lang="en-US" sz="1350" i="1" dirty="0">
                        <a:solidFill>
                          <a:srgbClr val="C00000"/>
                        </a:solidFill>
                        <a:latin typeface="Cambria Math" panose="02040503050406030204" pitchFamily="18" charset="0"/>
                        <a:ea typeface="Cambria Math" panose="02040503050406030204" pitchFamily="18" charset="0"/>
                      </a:rPr>
                      <m:t>+</m:t>
                    </m:r>
                    <m:r>
                      <a:rPr lang="en-US" sz="1350" i="1" dirty="0">
                        <a:solidFill>
                          <a:srgbClr val="C00000"/>
                        </a:solidFill>
                        <a:latin typeface="Cambria Math" panose="02040503050406030204" pitchFamily="18" charset="0"/>
                        <a:ea typeface="Cambria Math" panose="02040503050406030204" pitchFamily="18" charset="0"/>
                      </a:rPr>
                      <m:t>𝛽</m:t>
                    </m:r>
                    <m:r>
                      <a:rPr lang="en-US" sz="1350" i="1" baseline="-25000" dirty="0">
                        <a:solidFill>
                          <a:srgbClr val="C00000"/>
                        </a:solidFill>
                        <a:latin typeface="Cambria Math" panose="02040503050406030204" pitchFamily="18" charset="0"/>
                        <a:ea typeface="Cambria Math" panose="02040503050406030204" pitchFamily="18" charset="0"/>
                      </a:rPr>
                      <m:t>3</m:t>
                    </m:r>
                    <m:r>
                      <a:rPr lang="en-US" sz="1350" i="1" dirty="0">
                        <a:solidFill>
                          <a:srgbClr val="C00000"/>
                        </a:solidFill>
                        <a:latin typeface="Cambria Math" panose="02040503050406030204" pitchFamily="18" charset="0"/>
                        <a:ea typeface="Cambria Math" panose="02040503050406030204" pitchFamily="18" charset="0"/>
                      </a:rPr>
                      <m:t>𝐷𝑇</m:t>
                    </m:r>
                    <m:r>
                      <a:rPr lang="en-US" sz="1350" i="1" dirty="0">
                        <a:solidFill>
                          <a:prstClr val="black"/>
                        </a:solidFill>
                        <a:latin typeface="Cambria Math" panose="02040503050406030204" pitchFamily="18" charset="0"/>
                        <a:ea typeface="Cambria Math" panose="02040503050406030204" pitchFamily="18" charset="0"/>
                      </a:rPr>
                      <m:t>+</m:t>
                    </m:r>
                    <m:r>
                      <a:rPr lang="en-US" sz="1350" i="1" dirty="0">
                        <a:solidFill>
                          <a:prstClr val="black"/>
                        </a:solidFill>
                        <a:latin typeface="Cambria Math" panose="02040503050406030204" pitchFamily="18" charset="0"/>
                        <a:ea typeface="Cambria Math" panose="02040503050406030204" pitchFamily="18" charset="0"/>
                      </a:rPr>
                      <m:t>𝜀</m:t>
                    </m:r>
                  </m:oMath>
                </a14:m>
                <a:r>
                  <a:rPr lang="en-US" sz="1350" dirty="0">
                    <a:solidFill>
                      <a:prstClr val="black"/>
                    </a:solidFill>
                    <a:latin typeface="Calibri" panose="020F0502020204030204"/>
                  </a:rPr>
                  <a:t> 	</a:t>
                </a:r>
                <a:r>
                  <a:rPr lang="en-US" sz="1350" dirty="0">
                    <a:solidFill>
                      <a:prstClr val="black"/>
                    </a:solidFill>
                    <a:latin typeface="Calibri" panose="020F0502020204030204"/>
                    <a:sym typeface="Wingdings" panose="05000000000000000000" pitchFamily="2" charset="2"/>
                  </a:rPr>
                  <a:t> </a:t>
                </a:r>
                <a:r>
                  <a:rPr lang="en-US" sz="1350" dirty="0">
                    <a:solidFill>
                      <a:prstClr val="black"/>
                    </a:solidFill>
                    <a:latin typeface="Calibri" panose="020F0502020204030204"/>
                  </a:rPr>
                  <a:t>a </a:t>
                </a:r>
                <a:r>
                  <a:rPr lang="en-US" sz="1350" dirty="0">
                    <a:solidFill>
                      <a:prstClr val="black"/>
                    </a:solidFill>
                    <a:latin typeface="Calibri" panose="020F0502020204030204"/>
                  </a:rPr>
                  <a:t>structural </a:t>
                </a:r>
                <a:r>
                  <a:rPr lang="en-US" sz="1350" dirty="0">
                    <a:solidFill>
                      <a:prstClr val="black"/>
                    </a:solidFill>
                    <a:latin typeface="Calibri" panose="020F0502020204030204"/>
                  </a:rPr>
                  <a:t>break	(model_2)</a:t>
                </a:r>
                <a:endParaRPr lang="en-US" sz="1350" dirty="0">
                  <a:solidFill>
                    <a:prstClr val="black"/>
                  </a:solidFill>
                  <a:latin typeface="Calibri" panose="020F0502020204030204"/>
                </a:endParaRPr>
              </a:p>
              <a:p>
                <a:pPr defTabSz="685800">
                  <a:defRPr/>
                </a:pPr>
                <a:r>
                  <a:rPr lang="en-US" sz="1350" dirty="0">
                    <a:solidFill>
                      <a:prstClr val="black"/>
                    </a:solidFill>
                    <a:latin typeface="Calibri" panose="020F0502020204030204"/>
                  </a:rPr>
                  <a:t>	</a:t>
                </a:r>
              </a:p>
              <a:p>
                <a:pPr defTabSz="685800">
                  <a:defRPr/>
                </a:pPr>
                <a:r>
                  <a:rPr lang="en-US" sz="1350" dirty="0">
                    <a:solidFill>
                      <a:prstClr val="black"/>
                    </a:solidFill>
                    <a:latin typeface="Calibri" panose="020F0502020204030204"/>
                  </a:rPr>
                  <a:t>	</a:t>
                </a:r>
                <a:r>
                  <a:rPr lang="en-US" sz="1350" dirty="0">
                    <a:solidFill>
                      <a:prstClr val="black"/>
                    </a:solidFill>
                    <a:latin typeface="Calibri" panose="020F0502020204030204"/>
                  </a:rPr>
                  <a:t>&amp;</a:t>
                </a:r>
              </a:p>
              <a:p>
                <a:pPr defTabSz="685800">
                  <a:defRPr/>
                </a:pPr>
                <a:r>
                  <a:rPr lang="en-US" sz="1350" dirty="0">
                    <a:solidFill>
                      <a:prstClr val="black"/>
                    </a:solidFill>
                    <a:latin typeface="Calibri" panose="020F0502020204030204"/>
                  </a:rPr>
                  <a:t>		H</a:t>
                </a:r>
                <a:r>
                  <a:rPr lang="en-US" sz="1350" baseline="-25000" dirty="0">
                    <a:solidFill>
                      <a:prstClr val="black"/>
                    </a:solidFill>
                    <a:latin typeface="Calibri" panose="020F0502020204030204"/>
                  </a:rPr>
                  <a:t>0</a:t>
                </a:r>
                <a:r>
                  <a:rPr lang="en-US" sz="1350" dirty="0">
                    <a:solidFill>
                      <a:prstClr val="black"/>
                    </a:solidFill>
                    <a:latin typeface="Calibri" panose="020F0502020204030204"/>
                  </a:rPr>
                  <a:t>: </a:t>
                </a:r>
                <a14:m>
                  <m:oMath xmlns:m="http://schemas.openxmlformats.org/officeDocument/2006/math">
                    <m:r>
                      <a:rPr lang="en-US" sz="1350" i="1" dirty="0">
                        <a:solidFill>
                          <a:prstClr val="black"/>
                        </a:solidFill>
                        <a:latin typeface="Cambria Math" panose="02040503050406030204" pitchFamily="18" charset="0"/>
                      </a:rPr>
                      <m:t>𝑌</m:t>
                    </m:r>
                    <m:r>
                      <a:rPr lang="en-US" sz="1350" i="1" dirty="0">
                        <a:solidFill>
                          <a:prstClr val="black"/>
                        </a:solidFill>
                        <a:latin typeface="Cambria Math" panose="02040503050406030204" pitchFamily="18" charset="0"/>
                      </a:rPr>
                      <m:t>=</m:t>
                    </m:r>
                    <m:r>
                      <a:rPr lang="en-US" sz="1350" i="1" dirty="0">
                        <a:solidFill>
                          <a:prstClr val="black"/>
                        </a:solidFill>
                        <a:latin typeface="Cambria Math" panose="02040503050406030204" pitchFamily="18" charset="0"/>
                        <a:ea typeface="Cambria Math" panose="02040503050406030204" pitchFamily="18" charset="0"/>
                      </a:rPr>
                      <m:t>𝛽</m:t>
                    </m:r>
                    <m:r>
                      <a:rPr lang="en-US" sz="1350" i="1" baseline="-25000" dirty="0">
                        <a:solidFill>
                          <a:prstClr val="black"/>
                        </a:solidFill>
                        <a:latin typeface="Cambria Math" panose="02040503050406030204" pitchFamily="18" charset="0"/>
                        <a:ea typeface="Cambria Math" panose="02040503050406030204" pitchFamily="18" charset="0"/>
                      </a:rPr>
                      <m:t>0</m:t>
                    </m:r>
                    <m:r>
                      <a:rPr lang="en-US" sz="1350" i="1" dirty="0">
                        <a:solidFill>
                          <a:prstClr val="black"/>
                        </a:solidFill>
                        <a:latin typeface="Cambria Math" panose="02040503050406030204" pitchFamily="18" charset="0"/>
                        <a:ea typeface="Cambria Math" panose="02040503050406030204" pitchFamily="18" charset="0"/>
                      </a:rPr>
                      <m:t>+</m:t>
                    </m:r>
                    <m:r>
                      <a:rPr lang="en-US" sz="1350" i="1" dirty="0">
                        <a:solidFill>
                          <a:prstClr val="black"/>
                        </a:solidFill>
                        <a:latin typeface="Cambria Math" panose="02040503050406030204" pitchFamily="18" charset="0"/>
                        <a:ea typeface="Cambria Math" panose="02040503050406030204" pitchFamily="18" charset="0"/>
                      </a:rPr>
                      <m:t>𝛽</m:t>
                    </m:r>
                    <m:r>
                      <a:rPr lang="en-US" sz="1350" i="1" baseline="-25000" dirty="0">
                        <a:solidFill>
                          <a:prstClr val="black"/>
                        </a:solidFill>
                        <a:latin typeface="Cambria Math" panose="02040503050406030204" pitchFamily="18" charset="0"/>
                        <a:ea typeface="Cambria Math" panose="02040503050406030204" pitchFamily="18" charset="0"/>
                      </a:rPr>
                      <m:t>1</m:t>
                    </m:r>
                    <m:r>
                      <a:rPr lang="en-US" sz="1350" i="1" dirty="0">
                        <a:solidFill>
                          <a:prstClr val="black"/>
                        </a:solidFill>
                        <a:latin typeface="Cambria Math" panose="02040503050406030204" pitchFamily="18" charset="0"/>
                        <a:ea typeface="Cambria Math" panose="02040503050406030204" pitchFamily="18" charset="0"/>
                      </a:rPr>
                      <m:t>𝑇</m:t>
                    </m:r>
                    <m:r>
                      <a:rPr lang="en-US" sz="1350" i="1" dirty="0">
                        <a:solidFill>
                          <a:prstClr val="black"/>
                        </a:solidFill>
                        <a:latin typeface="Cambria Math" panose="02040503050406030204" pitchFamily="18" charset="0"/>
                        <a:ea typeface="Cambria Math" panose="02040503050406030204" pitchFamily="18" charset="0"/>
                      </a:rPr>
                      <m:t>+</m:t>
                    </m:r>
                    <m:r>
                      <a:rPr lang="en-US" sz="1350" i="1" dirty="0">
                        <a:solidFill>
                          <a:prstClr val="black"/>
                        </a:solidFill>
                        <a:latin typeface="Cambria Math" panose="02040503050406030204" pitchFamily="18" charset="0"/>
                        <a:ea typeface="Cambria Math" panose="02040503050406030204" pitchFamily="18" charset="0"/>
                      </a:rPr>
                      <m:t>𝜀</m:t>
                    </m:r>
                    <m:r>
                      <a:rPr lang="en-US" sz="1350" i="1" dirty="0">
                        <a:solidFill>
                          <a:prstClr val="black"/>
                        </a:solidFill>
                        <a:latin typeface="Cambria Math" panose="02040503050406030204" pitchFamily="18" charset="0"/>
                        <a:ea typeface="Cambria Math" panose="02040503050406030204" pitchFamily="18" charset="0"/>
                      </a:rPr>
                      <m:t> </m:t>
                    </m:r>
                  </m:oMath>
                </a14:m>
                <a:r>
                  <a:rPr lang="en-US" sz="1350" dirty="0">
                    <a:solidFill>
                      <a:prstClr val="black"/>
                    </a:solidFill>
                    <a:latin typeface="Calibri" panose="020F0502020204030204"/>
                  </a:rPr>
                  <a:t>  </a:t>
                </a:r>
              </a:p>
              <a:p>
                <a:pPr defTabSz="685800">
                  <a:defRPr/>
                </a:pPr>
                <a:r>
                  <a:rPr lang="en-US" sz="1350" dirty="0">
                    <a:solidFill>
                      <a:prstClr val="black"/>
                    </a:solidFill>
                    <a:latin typeface="Calibri" panose="020F0502020204030204"/>
                  </a:rPr>
                  <a:t>	versus	 H</a:t>
                </a:r>
                <a:r>
                  <a:rPr lang="en-US" sz="1350" baseline="-25000" dirty="0">
                    <a:solidFill>
                      <a:prstClr val="black"/>
                    </a:solidFill>
                    <a:latin typeface="Calibri" panose="020F0502020204030204"/>
                  </a:rPr>
                  <a:t>1</a:t>
                </a:r>
                <a:r>
                  <a:rPr lang="en-US" sz="1350" dirty="0">
                    <a:solidFill>
                      <a:prstClr val="black"/>
                    </a:solidFill>
                    <a:latin typeface="Calibri" panose="020F0502020204030204"/>
                  </a:rPr>
                  <a:t>: </a:t>
                </a:r>
                <a14:m>
                  <m:oMath xmlns:m="http://schemas.openxmlformats.org/officeDocument/2006/math">
                    <m:r>
                      <a:rPr lang="en-US" sz="1350" i="1" dirty="0">
                        <a:solidFill>
                          <a:prstClr val="black"/>
                        </a:solidFill>
                        <a:latin typeface="Cambria Math" panose="02040503050406030204" pitchFamily="18" charset="0"/>
                      </a:rPr>
                      <m:t>𝑌</m:t>
                    </m:r>
                    <m:r>
                      <a:rPr lang="en-US" sz="1350" i="1" dirty="0">
                        <a:solidFill>
                          <a:prstClr val="black"/>
                        </a:solidFill>
                        <a:latin typeface="Cambria Math" panose="02040503050406030204" pitchFamily="18" charset="0"/>
                      </a:rPr>
                      <m:t>=</m:t>
                    </m:r>
                    <m:r>
                      <a:rPr lang="en-US" sz="1350" i="1" dirty="0">
                        <a:solidFill>
                          <a:prstClr val="black"/>
                        </a:solidFill>
                        <a:latin typeface="Cambria Math" panose="02040503050406030204" pitchFamily="18" charset="0"/>
                        <a:ea typeface="Cambria Math" panose="02040503050406030204" pitchFamily="18" charset="0"/>
                      </a:rPr>
                      <m:t>𝛽</m:t>
                    </m:r>
                    <m:r>
                      <a:rPr lang="en-US" sz="1350" i="1" baseline="-25000" dirty="0">
                        <a:solidFill>
                          <a:prstClr val="black"/>
                        </a:solidFill>
                        <a:latin typeface="Cambria Math" panose="02040503050406030204" pitchFamily="18" charset="0"/>
                        <a:ea typeface="Cambria Math" panose="02040503050406030204" pitchFamily="18" charset="0"/>
                      </a:rPr>
                      <m:t>0</m:t>
                    </m:r>
                    <m:r>
                      <a:rPr lang="en-US" sz="1350" i="1" dirty="0">
                        <a:solidFill>
                          <a:prstClr val="black"/>
                        </a:solidFill>
                        <a:latin typeface="Cambria Math" panose="02040503050406030204" pitchFamily="18" charset="0"/>
                        <a:ea typeface="Cambria Math" panose="02040503050406030204" pitchFamily="18" charset="0"/>
                      </a:rPr>
                      <m:t>+</m:t>
                    </m:r>
                    <m:r>
                      <a:rPr lang="en-US" sz="1350" i="1" dirty="0">
                        <a:solidFill>
                          <a:prstClr val="black"/>
                        </a:solidFill>
                        <a:latin typeface="Cambria Math" panose="02040503050406030204" pitchFamily="18" charset="0"/>
                        <a:ea typeface="Cambria Math" panose="02040503050406030204" pitchFamily="18" charset="0"/>
                      </a:rPr>
                      <m:t>𝛽</m:t>
                    </m:r>
                    <m:r>
                      <a:rPr lang="en-US" sz="1350" i="1" baseline="-25000" dirty="0">
                        <a:solidFill>
                          <a:prstClr val="black"/>
                        </a:solidFill>
                        <a:latin typeface="Cambria Math" panose="02040503050406030204" pitchFamily="18" charset="0"/>
                        <a:ea typeface="Cambria Math" panose="02040503050406030204" pitchFamily="18" charset="0"/>
                      </a:rPr>
                      <m:t>1</m:t>
                    </m:r>
                    <m:r>
                      <a:rPr lang="en-US" sz="1350" i="1" dirty="0">
                        <a:solidFill>
                          <a:prstClr val="black"/>
                        </a:solidFill>
                        <a:latin typeface="Cambria Math" panose="02040503050406030204" pitchFamily="18" charset="0"/>
                        <a:ea typeface="Cambria Math" panose="02040503050406030204" pitchFamily="18" charset="0"/>
                      </a:rPr>
                      <m:t>𝑇</m:t>
                    </m:r>
                    <m:r>
                      <a:rPr lang="en-US" sz="1350" i="1" dirty="0">
                        <a:solidFill>
                          <a:srgbClr val="C00000"/>
                        </a:solidFill>
                        <a:latin typeface="Cambria Math" panose="02040503050406030204" pitchFamily="18" charset="0"/>
                        <a:ea typeface="Cambria Math" panose="02040503050406030204" pitchFamily="18" charset="0"/>
                      </a:rPr>
                      <m:t>+</m:t>
                    </m:r>
                    <m:r>
                      <a:rPr lang="en-US" sz="1350" i="1" dirty="0">
                        <a:solidFill>
                          <a:srgbClr val="C00000"/>
                        </a:solidFill>
                        <a:latin typeface="Cambria Math" panose="02040503050406030204" pitchFamily="18" charset="0"/>
                        <a:ea typeface="Cambria Math" panose="02040503050406030204" pitchFamily="18" charset="0"/>
                      </a:rPr>
                      <m:t>𝛽</m:t>
                    </m:r>
                    <m:r>
                      <a:rPr lang="en-US" sz="1350" i="1" baseline="-25000" dirty="0">
                        <a:solidFill>
                          <a:srgbClr val="C00000"/>
                        </a:solidFill>
                        <a:latin typeface="Cambria Math" panose="02040503050406030204" pitchFamily="18" charset="0"/>
                        <a:ea typeface="Cambria Math" panose="02040503050406030204" pitchFamily="18" charset="0"/>
                      </a:rPr>
                      <m:t>2</m:t>
                    </m:r>
                    <m:r>
                      <a:rPr lang="en-US" sz="1350" i="1" dirty="0">
                        <a:solidFill>
                          <a:srgbClr val="C00000"/>
                        </a:solidFill>
                        <a:latin typeface="Cambria Math" panose="02040503050406030204" pitchFamily="18" charset="0"/>
                        <a:ea typeface="Cambria Math" panose="02040503050406030204" pitchFamily="18" charset="0"/>
                      </a:rPr>
                      <m:t>𝑇</m:t>
                    </m:r>
                    <m:r>
                      <a:rPr lang="en-US" sz="1350" i="1" baseline="30000" dirty="0">
                        <a:solidFill>
                          <a:srgbClr val="C00000"/>
                        </a:solidFill>
                        <a:latin typeface="Cambria Math" panose="02040503050406030204" pitchFamily="18" charset="0"/>
                        <a:ea typeface="Cambria Math" panose="02040503050406030204" pitchFamily="18" charset="0"/>
                      </a:rPr>
                      <m:t>2</m:t>
                    </m:r>
                    <m:r>
                      <a:rPr lang="en-US" sz="1350" i="1" dirty="0">
                        <a:solidFill>
                          <a:prstClr val="black"/>
                        </a:solidFill>
                        <a:latin typeface="Cambria Math" panose="02040503050406030204" pitchFamily="18" charset="0"/>
                        <a:ea typeface="Cambria Math" panose="02040503050406030204" pitchFamily="18" charset="0"/>
                      </a:rPr>
                      <m:t>+</m:t>
                    </m:r>
                    <m:r>
                      <a:rPr lang="en-US" sz="1350" i="1" dirty="0">
                        <a:solidFill>
                          <a:prstClr val="black"/>
                        </a:solidFill>
                        <a:latin typeface="Cambria Math" panose="02040503050406030204" pitchFamily="18" charset="0"/>
                        <a:ea typeface="Cambria Math" panose="02040503050406030204" pitchFamily="18" charset="0"/>
                      </a:rPr>
                      <m:t>𝜀</m:t>
                    </m:r>
                  </m:oMath>
                </a14:m>
                <a:r>
                  <a:rPr lang="en-US" sz="1350" dirty="0">
                    <a:solidFill>
                      <a:prstClr val="black"/>
                    </a:solidFill>
                    <a:latin typeface="Calibri" panose="020F0502020204030204"/>
                  </a:rPr>
                  <a:t>	 </a:t>
                </a:r>
                <a:r>
                  <a:rPr lang="en-US" sz="1350" dirty="0">
                    <a:solidFill>
                      <a:prstClr val="black"/>
                    </a:solidFill>
                    <a:latin typeface="Calibri" panose="020F0502020204030204"/>
                    <a:sym typeface="Wingdings" panose="05000000000000000000" pitchFamily="2" charset="2"/>
                  </a:rPr>
                  <a:t> </a:t>
                </a:r>
                <a:r>
                  <a:rPr lang="en-US" sz="1350" dirty="0">
                    <a:solidFill>
                      <a:prstClr val="black"/>
                    </a:solidFill>
                    <a:latin typeface="Calibri" panose="020F0502020204030204"/>
                  </a:rPr>
                  <a:t>a </a:t>
                </a:r>
                <a:r>
                  <a:rPr lang="en-US" sz="1350" dirty="0">
                    <a:solidFill>
                      <a:prstClr val="black"/>
                    </a:solidFill>
                    <a:latin typeface="Calibri" panose="020F0502020204030204"/>
                  </a:rPr>
                  <a:t>quadratic </a:t>
                </a:r>
                <a:r>
                  <a:rPr lang="en-US" sz="1350" dirty="0">
                    <a:solidFill>
                      <a:prstClr val="black"/>
                    </a:solidFill>
                    <a:latin typeface="Calibri" panose="020F0502020204030204"/>
                  </a:rPr>
                  <a:t>model	(model_4)</a:t>
                </a:r>
                <a:endParaRPr lang="en-US" sz="1350" dirty="0">
                  <a:solidFill>
                    <a:prstClr val="black"/>
                  </a:solidFill>
                  <a:latin typeface="Calibri" panose="020F0502020204030204"/>
                </a:endParaRPr>
              </a:p>
            </p:txBody>
          </p:sp>
        </mc:Choice>
        <mc:Fallback>
          <p:sp>
            <p:nvSpPr>
              <p:cNvPr id="3" name="TextBox 2"/>
              <p:cNvSpPr txBox="1">
                <a:spLocks noRot="1" noChangeAspect="1" noMove="1" noResize="1" noEditPoints="1" noAdjustHandles="1" noChangeArrowheads="1" noChangeShapeType="1" noTextEdit="1"/>
              </p:cNvSpPr>
              <p:nvPr/>
            </p:nvSpPr>
            <p:spPr>
              <a:xfrm>
                <a:off x="685800" y="747584"/>
                <a:ext cx="8097982" cy="2169825"/>
              </a:xfrm>
              <a:prstGeom prst="rect">
                <a:avLst/>
              </a:prstGeom>
              <a:blipFill>
                <a:blip r:embed="rId2"/>
                <a:stretch>
                  <a:fillRect l="-226" t="-562" b="-19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685801" y="3241222"/>
                <a:ext cx="7109639" cy="1546577"/>
              </a:xfrm>
              <a:prstGeom prst="rect">
                <a:avLst/>
              </a:prstGeom>
              <a:noFill/>
            </p:spPr>
            <p:txBody>
              <a:bodyPr wrap="none" rtlCol="0">
                <a:spAutoFit/>
              </a:bodyPr>
              <a:lstStyle/>
              <a:p>
                <a:pPr defTabSz="685800">
                  <a:defRPr/>
                </a:pPr>
                <a:r>
                  <a:rPr lang="en-US" sz="1350" dirty="0">
                    <a:solidFill>
                      <a:prstClr val="black"/>
                    </a:solidFill>
                    <a:latin typeface="Calibri" panose="020F0502020204030204"/>
                  </a:rPr>
                  <a:t>Shouldn’t we be testing one model against the other?:</a:t>
                </a:r>
              </a:p>
              <a:p>
                <a:pPr defTabSz="685800">
                  <a:defRPr/>
                </a:pPr>
                <a:endParaRPr lang="en-US" sz="1350" dirty="0">
                  <a:solidFill>
                    <a:prstClr val="black"/>
                  </a:solidFill>
                  <a:latin typeface="Calibri" panose="020F0502020204030204"/>
                </a:endParaRPr>
              </a:p>
              <a:p>
                <a:pPr defTabSz="685800">
                  <a:defRPr/>
                </a:pPr>
                <a:r>
                  <a:rPr lang="en-US" sz="1350" dirty="0">
                    <a:solidFill>
                      <a:prstClr val="black"/>
                    </a:solidFill>
                    <a:latin typeface="Calibri" panose="020F0502020204030204"/>
                  </a:rPr>
                  <a:t>		H</a:t>
                </a:r>
                <a:r>
                  <a:rPr lang="en-US" sz="1350" baseline="-25000" dirty="0">
                    <a:solidFill>
                      <a:prstClr val="black"/>
                    </a:solidFill>
                    <a:latin typeface="Calibri" panose="020F0502020204030204"/>
                  </a:rPr>
                  <a:t>0</a:t>
                </a:r>
                <a:r>
                  <a:rPr lang="en-US" sz="1350" dirty="0">
                    <a:solidFill>
                      <a:prstClr val="black"/>
                    </a:solidFill>
                    <a:latin typeface="Calibri" panose="020F0502020204030204"/>
                  </a:rPr>
                  <a:t>: </a:t>
                </a:r>
                <a14:m>
                  <m:oMath xmlns:m="http://schemas.openxmlformats.org/officeDocument/2006/math">
                    <m:r>
                      <a:rPr lang="en-US" sz="1350" i="1" dirty="0">
                        <a:solidFill>
                          <a:prstClr val="black"/>
                        </a:solidFill>
                        <a:latin typeface="Cambria Math" panose="02040503050406030204" pitchFamily="18" charset="0"/>
                      </a:rPr>
                      <m:t>𝑌</m:t>
                    </m:r>
                    <m:r>
                      <a:rPr lang="en-US" sz="1350" i="1" dirty="0">
                        <a:solidFill>
                          <a:prstClr val="black"/>
                        </a:solidFill>
                        <a:latin typeface="Cambria Math" panose="02040503050406030204" pitchFamily="18" charset="0"/>
                      </a:rPr>
                      <m:t>=</m:t>
                    </m:r>
                    <m:r>
                      <a:rPr lang="en-US" sz="1350" i="1" dirty="0">
                        <a:solidFill>
                          <a:prstClr val="black"/>
                        </a:solidFill>
                        <a:latin typeface="Cambria Math" panose="02040503050406030204" pitchFamily="18" charset="0"/>
                        <a:ea typeface="Cambria Math" panose="02040503050406030204" pitchFamily="18" charset="0"/>
                      </a:rPr>
                      <m:t>𝛽</m:t>
                    </m:r>
                    <m:r>
                      <a:rPr lang="en-US" sz="1350" i="1" baseline="-25000" dirty="0">
                        <a:solidFill>
                          <a:prstClr val="black"/>
                        </a:solidFill>
                        <a:latin typeface="Cambria Math" panose="02040503050406030204" pitchFamily="18" charset="0"/>
                        <a:ea typeface="Cambria Math" panose="02040503050406030204" pitchFamily="18" charset="0"/>
                      </a:rPr>
                      <m:t>0</m:t>
                    </m:r>
                    <m:r>
                      <a:rPr lang="en-US" sz="1350" i="1" dirty="0">
                        <a:solidFill>
                          <a:prstClr val="black"/>
                        </a:solidFill>
                        <a:latin typeface="Cambria Math" panose="02040503050406030204" pitchFamily="18" charset="0"/>
                        <a:ea typeface="Cambria Math" panose="02040503050406030204" pitchFamily="18" charset="0"/>
                      </a:rPr>
                      <m:t>+</m:t>
                    </m:r>
                    <m:r>
                      <a:rPr lang="en-US" sz="1350" i="1" dirty="0">
                        <a:solidFill>
                          <a:prstClr val="black"/>
                        </a:solidFill>
                        <a:latin typeface="Cambria Math" panose="02040503050406030204" pitchFamily="18" charset="0"/>
                        <a:ea typeface="Cambria Math" panose="02040503050406030204" pitchFamily="18" charset="0"/>
                      </a:rPr>
                      <m:t>𝛽</m:t>
                    </m:r>
                    <m:r>
                      <a:rPr lang="en-US" sz="1350" i="1" baseline="-25000" dirty="0">
                        <a:solidFill>
                          <a:prstClr val="black"/>
                        </a:solidFill>
                        <a:latin typeface="Cambria Math" panose="02040503050406030204" pitchFamily="18" charset="0"/>
                        <a:ea typeface="Cambria Math" panose="02040503050406030204" pitchFamily="18" charset="0"/>
                      </a:rPr>
                      <m:t>1</m:t>
                    </m:r>
                    <m:r>
                      <a:rPr lang="en-US" sz="1350" i="1" dirty="0">
                        <a:solidFill>
                          <a:prstClr val="black"/>
                        </a:solidFill>
                        <a:latin typeface="Cambria Math" panose="02040503050406030204" pitchFamily="18" charset="0"/>
                        <a:ea typeface="Cambria Math" panose="02040503050406030204" pitchFamily="18" charset="0"/>
                      </a:rPr>
                      <m:t>𝑇</m:t>
                    </m:r>
                    <m:r>
                      <a:rPr lang="en-US" sz="1350" i="1" dirty="0">
                        <a:solidFill>
                          <a:prstClr val="black"/>
                        </a:solidFill>
                        <a:latin typeface="Cambria Math" panose="02040503050406030204" pitchFamily="18" charset="0"/>
                        <a:ea typeface="Cambria Math" panose="02040503050406030204" pitchFamily="18" charset="0"/>
                      </a:rPr>
                      <m:t>+</m:t>
                    </m:r>
                    <m:r>
                      <a:rPr lang="en-US" sz="1350" i="1" dirty="0">
                        <a:solidFill>
                          <a:prstClr val="black"/>
                        </a:solidFill>
                        <a:latin typeface="Cambria Math" panose="02040503050406030204" pitchFamily="18" charset="0"/>
                        <a:ea typeface="Cambria Math" panose="02040503050406030204" pitchFamily="18" charset="0"/>
                      </a:rPr>
                      <m:t>𝛽</m:t>
                    </m:r>
                    <m:r>
                      <a:rPr lang="en-US" sz="1350" i="1" baseline="-25000" dirty="0">
                        <a:solidFill>
                          <a:prstClr val="black"/>
                        </a:solidFill>
                        <a:latin typeface="Cambria Math" panose="02040503050406030204" pitchFamily="18" charset="0"/>
                        <a:ea typeface="Cambria Math" panose="02040503050406030204" pitchFamily="18" charset="0"/>
                      </a:rPr>
                      <m:t>2</m:t>
                    </m:r>
                    <m:r>
                      <a:rPr lang="en-US" sz="1350" i="1" dirty="0">
                        <a:solidFill>
                          <a:prstClr val="black"/>
                        </a:solidFill>
                        <a:latin typeface="Cambria Math" panose="02040503050406030204" pitchFamily="18" charset="0"/>
                        <a:ea typeface="Cambria Math" panose="02040503050406030204" pitchFamily="18" charset="0"/>
                      </a:rPr>
                      <m:t>𝐷</m:t>
                    </m:r>
                    <m:r>
                      <a:rPr lang="en-US" sz="1350" i="1" dirty="0">
                        <a:solidFill>
                          <a:prstClr val="black"/>
                        </a:solidFill>
                        <a:latin typeface="Cambria Math" panose="02040503050406030204" pitchFamily="18" charset="0"/>
                        <a:ea typeface="Cambria Math" panose="02040503050406030204" pitchFamily="18" charset="0"/>
                      </a:rPr>
                      <m:t>+</m:t>
                    </m:r>
                    <m:r>
                      <a:rPr lang="en-US" sz="1350" i="1" dirty="0">
                        <a:solidFill>
                          <a:prstClr val="black"/>
                        </a:solidFill>
                        <a:latin typeface="Cambria Math" panose="02040503050406030204" pitchFamily="18" charset="0"/>
                        <a:ea typeface="Cambria Math" panose="02040503050406030204" pitchFamily="18" charset="0"/>
                      </a:rPr>
                      <m:t>𝛽</m:t>
                    </m:r>
                    <m:r>
                      <a:rPr lang="en-US" sz="1350" i="1" baseline="-25000" dirty="0">
                        <a:solidFill>
                          <a:prstClr val="black"/>
                        </a:solidFill>
                        <a:latin typeface="Cambria Math" panose="02040503050406030204" pitchFamily="18" charset="0"/>
                        <a:ea typeface="Cambria Math" panose="02040503050406030204" pitchFamily="18" charset="0"/>
                      </a:rPr>
                      <m:t>3</m:t>
                    </m:r>
                    <m:r>
                      <a:rPr lang="en-US" sz="1350" i="1" dirty="0">
                        <a:solidFill>
                          <a:prstClr val="black"/>
                        </a:solidFill>
                        <a:latin typeface="Cambria Math" panose="02040503050406030204" pitchFamily="18" charset="0"/>
                        <a:ea typeface="Cambria Math" panose="02040503050406030204" pitchFamily="18" charset="0"/>
                      </a:rPr>
                      <m:t>𝐷𝑇</m:t>
                    </m:r>
                    <m:r>
                      <a:rPr lang="en-US" sz="1350" i="1" dirty="0">
                        <a:solidFill>
                          <a:prstClr val="black"/>
                        </a:solidFill>
                        <a:latin typeface="Cambria Math" panose="02040503050406030204" pitchFamily="18" charset="0"/>
                        <a:ea typeface="Cambria Math" panose="02040503050406030204" pitchFamily="18" charset="0"/>
                      </a:rPr>
                      <m:t>+</m:t>
                    </m:r>
                    <m:r>
                      <a:rPr lang="en-US" sz="1350" i="1" dirty="0">
                        <a:solidFill>
                          <a:prstClr val="black"/>
                        </a:solidFill>
                        <a:latin typeface="Cambria Math" panose="02040503050406030204" pitchFamily="18" charset="0"/>
                        <a:ea typeface="Cambria Math" panose="02040503050406030204" pitchFamily="18" charset="0"/>
                      </a:rPr>
                      <m:t>𝜀</m:t>
                    </m:r>
                  </m:oMath>
                </a14:m>
                <a:r>
                  <a:rPr lang="en-US" sz="1350" dirty="0">
                    <a:solidFill>
                      <a:prstClr val="black"/>
                    </a:solidFill>
                    <a:latin typeface="Calibri" panose="020F0502020204030204"/>
                  </a:rPr>
                  <a:t> 	</a:t>
                </a:r>
                <a:r>
                  <a:rPr lang="en-US" sz="1350" dirty="0">
                    <a:solidFill>
                      <a:prstClr val="black"/>
                    </a:solidFill>
                    <a:latin typeface="Calibri" panose="020F0502020204030204"/>
                    <a:sym typeface="Wingdings" panose="05000000000000000000" pitchFamily="2" charset="2"/>
                  </a:rPr>
                  <a:t> </a:t>
                </a:r>
                <a:r>
                  <a:rPr lang="en-US" sz="1350" dirty="0">
                    <a:solidFill>
                      <a:prstClr val="black"/>
                    </a:solidFill>
                    <a:latin typeface="Calibri" panose="020F0502020204030204"/>
                  </a:rPr>
                  <a:t>a structural break</a:t>
                </a:r>
              </a:p>
              <a:p>
                <a:pPr defTabSz="685800">
                  <a:defRPr/>
                </a:pPr>
                <a:r>
                  <a:rPr lang="en-US" sz="1350" dirty="0">
                    <a:solidFill>
                      <a:prstClr val="black"/>
                    </a:solidFill>
                    <a:latin typeface="Calibri" panose="020F0502020204030204"/>
                  </a:rPr>
                  <a:t>	versus	H</a:t>
                </a:r>
                <a:r>
                  <a:rPr lang="en-US" sz="1350" baseline="-25000" dirty="0">
                    <a:solidFill>
                      <a:prstClr val="black"/>
                    </a:solidFill>
                    <a:latin typeface="Calibri" panose="020F0502020204030204"/>
                  </a:rPr>
                  <a:t>1</a:t>
                </a:r>
                <a:r>
                  <a:rPr lang="en-US" sz="1350" dirty="0">
                    <a:solidFill>
                      <a:prstClr val="black"/>
                    </a:solidFill>
                    <a:latin typeface="Calibri" panose="020F0502020204030204"/>
                  </a:rPr>
                  <a:t>: </a:t>
                </a:r>
                <a14:m>
                  <m:oMath xmlns:m="http://schemas.openxmlformats.org/officeDocument/2006/math">
                    <m:r>
                      <a:rPr lang="en-US" sz="1350" i="1" dirty="0">
                        <a:solidFill>
                          <a:prstClr val="black"/>
                        </a:solidFill>
                        <a:latin typeface="Cambria Math" panose="02040503050406030204" pitchFamily="18" charset="0"/>
                      </a:rPr>
                      <m:t>𝑌</m:t>
                    </m:r>
                    <m:r>
                      <a:rPr lang="en-US" sz="1350" i="1" dirty="0">
                        <a:solidFill>
                          <a:prstClr val="black"/>
                        </a:solidFill>
                        <a:latin typeface="Cambria Math" panose="02040503050406030204" pitchFamily="18" charset="0"/>
                      </a:rPr>
                      <m:t>=</m:t>
                    </m:r>
                    <m:r>
                      <a:rPr lang="en-US" sz="1350" i="1" dirty="0">
                        <a:solidFill>
                          <a:prstClr val="black"/>
                        </a:solidFill>
                        <a:latin typeface="Cambria Math" panose="02040503050406030204" pitchFamily="18" charset="0"/>
                        <a:ea typeface="Cambria Math" panose="02040503050406030204" pitchFamily="18" charset="0"/>
                      </a:rPr>
                      <m:t>𝛽</m:t>
                    </m:r>
                    <m:r>
                      <a:rPr lang="en-US" sz="1350" i="1" baseline="-25000" dirty="0">
                        <a:solidFill>
                          <a:prstClr val="black"/>
                        </a:solidFill>
                        <a:latin typeface="Cambria Math" panose="02040503050406030204" pitchFamily="18" charset="0"/>
                        <a:ea typeface="Cambria Math" panose="02040503050406030204" pitchFamily="18" charset="0"/>
                      </a:rPr>
                      <m:t>0</m:t>
                    </m:r>
                    <m:r>
                      <a:rPr lang="en-US" sz="1350" i="1" dirty="0">
                        <a:solidFill>
                          <a:prstClr val="black"/>
                        </a:solidFill>
                        <a:latin typeface="Cambria Math" panose="02040503050406030204" pitchFamily="18" charset="0"/>
                        <a:ea typeface="Cambria Math" panose="02040503050406030204" pitchFamily="18" charset="0"/>
                      </a:rPr>
                      <m:t>+</m:t>
                    </m:r>
                    <m:r>
                      <a:rPr lang="en-US" sz="1350" i="1" dirty="0">
                        <a:solidFill>
                          <a:prstClr val="black"/>
                        </a:solidFill>
                        <a:latin typeface="Cambria Math" panose="02040503050406030204" pitchFamily="18" charset="0"/>
                        <a:ea typeface="Cambria Math" panose="02040503050406030204" pitchFamily="18" charset="0"/>
                      </a:rPr>
                      <m:t>𝛽</m:t>
                    </m:r>
                    <m:r>
                      <a:rPr lang="en-US" sz="1350" i="1" baseline="-25000" dirty="0">
                        <a:solidFill>
                          <a:prstClr val="black"/>
                        </a:solidFill>
                        <a:latin typeface="Cambria Math" panose="02040503050406030204" pitchFamily="18" charset="0"/>
                        <a:ea typeface="Cambria Math" panose="02040503050406030204" pitchFamily="18" charset="0"/>
                      </a:rPr>
                      <m:t>1</m:t>
                    </m:r>
                    <m:r>
                      <a:rPr lang="en-US" sz="1350" i="1" dirty="0">
                        <a:solidFill>
                          <a:prstClr val="black"/>
                        </a:solidFill>
                        <a:latin typeface="Cambria Math" panose="02040503050406030204" pitchFamily="18" charset="0"/>
                        <a:ea typeface="Cambria Math" panose="02040503050406030204" pitchFamily="18" charset="0"/>
                      </a:rPr>
                      <m:t>𝑇</m:t>
                    </m:r>
                    <m:r>
                      <a:rPr lang="en-US" sz="1350" i="1" dirty="0">
                        <a:solidFill>
                          <a:prstClr val="black"/>
                        </a:solidFill>
                        <a:latin typeface="Cambria Math" panose="02040503050406030204" pitchFamily="18" charset="0"/>
                        <a:ea typeface="Cambria Math" panose="02040503050406030204" pitchFamily="18" charset="0"/>
                      </a:rPr>
                      <m:t>+</m:t>
                    </m:r>
                    <m:r>
                      <a:rPr lang="en-US" sz="1350" i="1" dirty="0">
                        <a:solidFill>
                          <a:prstClr val="black"/>
                        </a:solidFill>
                        <a:latin typeface="Cambria Math" panose="02040503050406030204" pitchFamily="18" charset="0"/>
                        <a:ea typeface="Cambria Math" panose="02040503050406030204" pitchFamily="18" charset="0"/>
                      </a:rPr>
                      <m:t>𝛽</m:t>
                    </m:r>
                    <m:r>
                      <a:rPr lang="en-US" sz="1350" i="1" baseline="-25000" dirty="0">
                        <a:solidFill>
                          <a:prstClr val="black"/>
                        </a:solidFill>
                        <a:latin typeface="Cambria Math" panose="02040503050406030204" pitchFamily="18" charset="0"/>
                        <a:ea typeface="Cambria Math" panose="02040503050406030204" pitchFamily="18" charset="0"/>
                      </a:rPr>
                      <m:t>2</m:t>
                    </m:r>
                    <m:r>
                      <a:rPr lang="en-US" sz="1350" i="1" dirty="0">
                        <a:solidFill>
                          <a:prstClr val="black"/>
                        </a:solidFill>
                        <a:latin typeface="Cambria Math" panose="02040503050406030204" pitchFamily="18" charset="0"/>
                        <a:ea typeface="Cambria Math" panose="02040503050406030204" pitchFamily="18" charset="0"/>
                      </a:rPr>
                      <m:t>𝑇</m:t>
                    </m:r>
                    <m:r>
                      <a:rPr lang="en-US" sz="1350" i="1" baseline="30000" dirty="0">
                        <a:solidFill>
                          <a:prstClr val="black"/>
                        </a:solidFill>
                        <a:latin typeface="Cambria Math" panose="02040503050406030204" pitchFamily="18" charset="0"/>
                        <a:ea typeface="Cambria Math" panose="02040503050406030204" pitchFamily="18" charset="0"/>
                      </a:rPr>
                      <m:t>2</m:t>
                    </m:r>
                    <m:r>
                      <a:rPr lang="en-US" sz="1350" i="1" dirty="0">
                        <a:solidFill>
                          <a:prstClr val="black"/>
                        </a:solidFill>
                        <a:latin typeface="Cambria Math" panose="02040503050406030204" pitchFamily="18" charset="0"/>
                        <a:ea typeface="Cambria Math" panose="02040503050406030204" pitchFamily="18" charset="0"/>
                      </a:rPr>
                      <m:t>+</m:t>
                    </m:r>
                    <m:r>
                      <a:rPr lang="en-US" sz="1350" i="1" dirty="0">
                        <a:solidFill>
                          <a:prstClr val="black"/>
                        </a:solidFill>
                        <a:latin typeface="Cambria Math" panose="02040503050406030204" pitchFamily="18" charset="0"/>
                        <a:ea typeface="Cambria Math" panose="02040503050406030204" pitchFamily="18" charset="0"/>
                      </a:rPr>
                      <m:t>𝜀</m:t>
                    </m:r>
                  </m:oMath>
                </a14:m>
                <a:r>
                  <a:rPr lang="en-US" sz="1350" dirty="0">
                    <a:solidFill>
                      <a:prstClr val="black"/>
                    </a:solidFill>
                    <a:latin typeface="Calibri" panose="020F0502020204030204"/>
                  </a:rPr>
                  <a:t>		</a:t>
                </a:r>
                <a:r>
                  <a:rPr lang="en-US" sz="1350" dirty="0">
                    <a:solidFill>
                      <a:prstClr val="black"/>
                    </a:solidFill>
                    <a:latin typeface="Calibri" panose="020F0502020204030204"/>
                    <a:sym typeface="Wingdings" panose="05000000000000000000" pitchFamily="2" charset="2"/>
                  </a:rPr>
                  <a:t> </a:t>
                </a:r>
                <a:r>
                  <a:rPr lang="en-US" sz="1350" dirty="0">
                    <a:solidFill>
                      <a:prstClr val="black"/>
                    </a:solidFill>
                    <a:latin typeface="Calibri" panose="020F0502020204030204"/>
                  </a:rPr>
                  <a:t>a quadratic model 		</a:t>
                </a:r>
              </a:p>
              <a:p>
                <a:pPr defTabSz="685800">
                  <a:defRPr/>
                </a:pPr>
                <a:endParaRPr lang="en-US" sz="1350" dirty="0">
                  <a:solidFill>
                    <a:prstClr val="black"/>
                  </a:solidFill>
                  <a:latin typeface="Calibri" panose="020F0502020204030204"/>
                </a:endParaRPr>
              </a:p>
              <a:p>
                <a:pPr defTabSz="685800">
                  <a:defRPr/>
                </a:pPr>
                <a:r>
                  <a:rPr lang="en-US" sz="1350" dirty="0">
                    <a:solidFill>
                      <a:prstClr val="black"/>
                    </a:solidFill>
                    <a:latin typeface="Calibri" panose="020F0502020204030204"/>
                  </a:rPr>
                  <a:t>These are non-nested models and require a different testing procedure.</a:t>
                </a:r>
              </a:p>
              <a:p>
                <a:pPr defTabSz="685800">
                  <a:defRPr/>
                </a:pPr>
                <a:endParaRPr lang="en-US" sz="1350" dirty="0">
                  <a:solidFill>
                    <a:prstClr val="black"/>
                  </a:solidFill>
                  <a:latin typeface="Calibri" panose="020F0502020204030204"/>
                </a:endParaRPr>
              </a:p>
            </p:txBody>
          </p:sp>
        </mc:Choice>
        <mc:Fallback>
          <p:sp>
            <p:nvSpPr>
              <p:cNvPr id="4" name="TextBox 3"/>
              <p:cNvSpPr txBox="1">
                <a:spLocks noRot="1" noChangeAspect="1" noMove="1" noResize="1" noEditPoints="1" noAdjustHandles="1" noChangeArrowheads="1" noChangeShapeType="1" noTextEdit="1"/>
              </p:cNvSpPr>
              <p:nvPr/>
            </p:nvSpPr>
            <p:spPr>
              <a:xfrm>
                <a:off x="685801" y="3241222"/>
                <a:ext cx="7109639" cy="1546577"/>
              </a:xfrm>
              <a:prstGeom prst="rect">
                <a:avLst/>
              </a:prstGeom>
              <a:blipFill>
                <a:blip r:embed="rId3"/>
                <a:stretch>
                  <a:fillRect l="-257" t="-791"/>
                </a:stretch>
              </a:blipFill>
            </p:spPr>
            <p:txBody>
              <a:bodyPr/>
              <a:lstStyle/>
              <a:p>
                <a:r>
                  <a:rPr lang="en-US">
                    <a:noFill/>
                  </a:rPr>
                  <a:t> </a:t>
                </a:r>
              </a:p>
            </p:txBody>
          </p:sp>
        </mc:Fallback>
      </mc:AlternateContent>
    </p:spTree>
    <p:extLst>
      <p:ext uri="{BB962C8B-B14F-4D97-AF65-F5344CB8AC3E}">
        <p14:creationId xmlns:p14="http://schemas.microsoft.com/office/powerpoint/2010/main" val="339290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28650" y="273844"/>
            <a:ext cx="7886700" cy="473740"/>
          </a:xfrm>
          <a:prstGeom prst="rect">
            <a:avLst/>
          </a:prstGeom>
        </p:spPr>
        <p:txBody>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r>
              <a:rPr lang="en-US" dirty="0" smtClean="0"/>
              <a:t>Non-nested hypothesis testing code</a:t>
            </a:r>
            <a:endParaRPr lang="en-US" dirty="0"/>
          </a:p>
        </p:txBody>
      </p:sp>
      <p:sp>
        <p:nvSpPr>
          <p:cNvPr id="3" name="Rectangle 2"/>
          <p:cNvSpPr/>
          <p:nvPr/>
        </p:nvSpPr>
        <p:spPr>
          <a:xfrm>
            <a:off x="200607" y="816102"/>
            <a:ext cx="4549623" cy="3600986"/>
          </a:xfrm>
          <a:prstGeom prst="rect">
            <a:avLst/>
          </a:prstGeom>
          <a:solidFill>
            <a:schemeClr val="accent2">
              <a:lumMod val="20000"/>
              <a:lumOff val="80000"/>
            </a:schemeClr>
          </a:solidFill>
          <a:ln>
            <a:solidFill>
              <a:schemeClr val="accent1"/>
            </a:solidFill>
          </a:ln>
        </p:spPr>
        <p:txBody>
          <a:bodyPr wrap="square">
            <a:spAutoFit/>
          </a:bodyPr>
          <a:lstStyle/>
          <a:p>
            <a:r>
              <a:rPr lang="en-US" sz="1200" dirty="0">
                <a:latin typeface="SAS Monospace" panose="020B0609020202020204" pitchFamily="49" charset="0"/>
                <a:ea typeface="Calibri" panose="020F0502020204030204" pitchFamily="34" charset="0"/>
                <a:cs typeface="Times New Roman" panose="02020603050405020304" pitchFamily="18" charset="0"/>
              </a:rPr>
              <a:t>Title1 'Non-nested hypothesis - J-test</a:t>
            </a:r>
            <a:r>
              <a:rPr lang="en-US" sz="1200" dirty="0">
                <a:latin typeface="SAS Monospace" panose="020B0609020202020204" pitchFamily="49" charset="0"/>
                <a:ea typeface="Calibri" panose="020F0502020204030204" pitchFamily="34" charset="0"/>
                <a:cs typeface="Times New Roman" panose="02020603050405020304" pitchFamily="18" charset="0"/>
              </a:rPr>
              <a:t>';</a:t>
            </a:r>
          </a:p>
          <a:p>
            <a:endParaRPr lang="en-US" sz="1200" dirty="0">
              <a:latin typeface="SAS Monospace" panose="020B0609020202020204" pitchFamily="49" charset="0"/>
              <a:ea typeface="Calibri" panose="020F0502020204030204" pitchFamily="34" charset="0"/>
              <a:cs typeface="Times New Roman" panose="02020603050405020304" pitchFamily="18" charset="0"/>
            </a:endParaRPr>
          </a:p>
          <a:p>
            <a:r>
              <a:rPr lang="en-US" sz="1200" dirty="0" err="1">
                <a:latin typeface="SAS Monospace" panose="020B0609020202020204" pitchFamily="49" charset="0"/>
                <a:ea typeface="Calibri" panose="020F0502020204030204" pitchFamily="34" charset="0"/>
                <a:cs typeface="Times New Roman" panose="02020603050405020304" pitchFamily="18" charset="0"/>
              </a:rPr>
              <a:t>Proc</a:t>
            </a:r>
            <a:r>
              <a:rPr lang="en-US" sz="1200" dirty="0">
                <a:latin typeface="SAS Monospace" panose="020B0609020202020204" pitchFamily="49" charset="0"/>
                <a:ea typeface="Calibri" panose="020F0502020204030204" pitchFamily="34" charset="0"/>
                <a:cs typeface="Times New Roman" panose="02020603050405020304" pitchFamily="18" charset="0"/>
              </a:rPr>
              <a:t> </a:t>
            </a:r>
            <a:r>
              <a:rPr lang="en-US" sz="1200" dirty="0" err="1">
                <a:latin typeface="SAS Monospace" panose="020B0609020202020204" pitchFamily="49" charset="0"/>
                <a:ea typeface="Calibri" panose="020F0502020204030204" pitchFamily="34" charset="0"/>
                <a:cs typeface="Times New Roman" panose="02020603050405020304" pitchFamily="18" charset="0"/>
              </a:rPr>
              <a:t>reg</a:t>
            </a:r>
            <a:r>
              <a:rPr lang="en-US" sz="1200" dirty="0">
                <a:latin typeface="SAS Monospace" panose="020B0609020202020204" pitchFamily="49" charset="0"/>
                <a:ea typeface="Calibri" panose="020F0502020204030204" pitchFamily="34" charset="0"/>
                <a:cs typeface="Times New Roman" panose="02020603050405020304" pitchFamily="18" charset="0"/>
              </a:rPr>
              <a:t> data=</a:t>
            </a:r>
            <a:r>
              <a:rPr lang="en-US" sz="1200" dirty="0" err="1">
                <a:latin typeface="SAS Monospace" panose="020B0609020202020204" pitchFamily="49" charset="0"/>
                <a:ea typeface="Calibri" panose="020F0502020204030204" pitchFamily="34" charset="0"/>
                <a:cs typeface="Times New Roman" panose="02020603050405020304" pitchFamily="18" charset="0"/>
              </a:rPr>
              <a:t>trdata</a:t>
            </a:r>
            <a:r>
              <a:rPr lang="en-US" sz="1200" dirty="0">
                <a:latin typeface="SAS Monospace" panose="020B0609020202020204" pitchFamily="49" charset="0"/>
                <a:ea typeface="Calibri" panose="020F0502020204030204" pitchFamily="34" charset="0"/>
                <a:cs typeface="Times New Roman" panose="02020603050405020304" pitchFamily="18" charset="0"/>
              </a:rPr>
              <a:t>;</a:t>
            </a:r>
          </a:p>
          <a:p>
            <a:r>
              <a:rPr lang="en-US" sz="1200" dirty="0">
                <a:latin typeface="SAS Monospace" panose="020B0609020202020204" pitchFamily="49" charset="0"/>
                <a:ea typeface="Calibri" panose="020F0502020204030204" pitchFamily="34" charset="0"/>
                <a:cs typeface="Times New Roman" panose="02020603050405020304" pitchFamily="18" charset="0"/>
              </a:rPr>
              <a:t> 	model_2</a:t>
            </a:r>
            <a:r>
              <a:rPr lang="en-US" sz="1200" dirty="0">
                <a:latin typeface="SAS Monospace" panose="020B0609020202020204" pitchFamily="49" charset="0"/>
                <a:ea typeface="Calibri" panose="020F0502020204030204" pitchFamily="34" charset="0"/>
                <a:cs typeface="Times New Roman" panose="02020603050405020304" pitchFamily="18" charset="0"/>
              </a:rPr>
              <a:t>:  model </a:t>
            </a:r>
            <a:r>
              <a:rPr lang="en-US" sz="1200" dirty="0">
                <a:latin typeface="SAS Monospace" panose="020B0609020202020204" pitchFamily="49" charset="0"/>
                <a:ea typeface="Calibri" panose="020F0502020204030204" pitchFamily="34" charset="0"/>
                <a:cs typeface="Times New Roman" panose="02020603050405020304" pitchFamily="18" charset="0"/>
              </a:rPr>
              <a:t>Y = T </a:t>
            </a:r>
            <a:r>
              <a:rPr lang="en-US" sz="1200" dirty="0">
                <a:latin typeface="SAS Monospace" panose="020B0609020202020204" pitchFamily="49" charset="0"/>
                <a:ea typeface="Calibri" panose="020F0502020204030204" pitchFamily="34" charset="0"/>
                <a:cs typeface="Times New Roman" panose="02020603050405020304" pitchFamily="18" charset="0"/>
              </a:rPr>
              <a:t>TSQ;</a:t>
            </a:r>
            <a:endParaRPr lang="en-US" sz="1200" dirty="0">
              <a:latin typeface="SAS Monospace" panose="020B0609020202020204" pitchFamily="49" charset="0"/>
              <a:ea typeface="Calibri" panose="020F0502020204030204" pitchFamily="34" charset="0"/>
              <a:cs typeface="Times New Roman" panose="02020603050405020304" pitchFamily="18" charset="0"/>
            </a:endParaRPr>
          </a:p>
          <a:p>
            <a:r>
              <a:rPr lang="en-US" sz="1200" dirty="0">
                <a:latin typeface="SAS Monospace" panose="020B0609020202020204" pitchFamily="49" charset="0"/>
                <a:ea typeface="Calibri" panose="020F0502020204030204" pitchFamily="34" charset="0"/>
                <a:cs typeface="Times New Roman" panose="02020603050405020304" pitchFamily="18" charset="0"/>
              </a:rPr>
              <a:t>	</a:t>
            </a:r>
            <a:r>
              <a:rPr lang="en-US" sz="1200" dirty="0">
                <a:solidFill>
                  <a:srgbClr val="C00000"/>
                </a:solidFill>
                <a:latin typeface="SAS Monospace" panose="020B0609020202020204" pitchFamily="49" charset="0"/>
                <a:ea typeface="Calibri" panose="020F0502020204030204" pitchFamily="34" charset="0"/>
                <a:cs typeface="Times New Roman" panose="02020603050405020304" pitchFamily="18" charset="0"/>
              </a:rPr>
              <a:t>output </a:t>
            </a:r>
            <a:r>
              <a:rPr lang="en-US" sz="1200" dirty="0">
                <a:solidFill>
                  <a:srgbClr val="C00000"/>
                </a:solidFill>
                <a:latin typeface="SAS Monospace" panose="020B0609020202020204" pitchFamily="49" charset="0"/>
                <a:ea typeface="Calibri" panose="020F0502020204030204" pitchFamily="34" charset="0"/>
                <a:cs typeface="Times New Roman" panose="02020603050405020304" pitchFamily="18" charset="0"/>
              </a:rPr>
              <a:t>	   out=</a:t>
            </a:r>
            <a:r>
              <a:rPr lang="en-US" sz="1200" dirty="0" err="1">
                <a:solidFill>
                  <a:srgbClr val="C00000"/>
                </a:solidFill>
                <a:latin typeface="SAS Monospace" panose="020B0609020202020204" pitchFamily="49" charset="0"/>
                <a:ea typeface="Calibri" panose="020F0502020204030204" pitchFamily="34" charset="0"/>
                <a:cs typeface="Times New Roman" panose="02020603050405020304" pitchFamily="18" charset="0"/>
              </a:rPr>
              <a:t>Mquad</a:t>
            </a:r>
            <a:r>
              <a:rPr lang="en-US" sz="1200" dirty="0">
                <a:solidFill>
                  <a:srgbClr val="C00000"/>
                </a:solidFill>
                <a:latin typeface="SAS Monospace" panose="020B0609020202020204" pitchFamily="49" charset="0"/>
                <a:ea typeface="Calibri" panose="020F0502020204030204" pitchFamily="34" charset="0"/>
                <a:cs typeface="Times New Roman" panose="02020603050405020304" pitchFamily="18" charset="0"/>
              </a:rPr>
              <a:t> </a:t>
            </a:r>
            <a:r>
              <a:rPr lang="en-US" sz="1200" dirty="0">
                <a:solidFill>
                  <a:srgbClr val="C00000"/>
                </a:solidFill>
                <a:latin typeface="SAS Monospace" panose="020B0609020202020204" pitchFamily="49" charset="0"/>
                <a:ea typeface="Calibri" panose="020F0502020204030204" pitchFamily="34" charset="0"/>
                <a:cs typeface="Times New Roman" panose="02020603050405020304" pitchFamily="18" charset="0"/>
              </a:rPr>
              <a:t>p=</a:t>
            </a:r>
            <a:r>
              <a:rPr lang="en-US" sz="1200" dirty="0" err="1">
                <a:solidFill>
                  <a:srgbClr val="C00000"/>
                </a:solidFill>
                <a:latin typeface="SAS Monospace" panose="020B0609020202020204" pitchFamily="49" charset="0"/>
                <a:ea typeface="Calibri" panose="020F0502020204030204" pitchFamily="34" charset="0"/>
                <a:cs typeface="Times New Roman" panose="02020603050405020304" pitchFamily="18" charset="0"/>
              </a:rPr>
              <a:t>Yquadhat</a:t>
            </a:r>
            <a:r>
              <a:rPr lang="en-US" sz="1200" dirty="0">
                <a:solidFill>
                  <a:srgbClr val="C00000"/>
                </a:solidFill>
                <a:latin typeface="SAS Monospace" panose="020B0609020202020204" pitchFamily="49" charset="0"/>
                <a:ea typeface="Calibri" panose="020F0502020204030204" pitchFamily="34" charset="0"/>
                <a:cs typeface="Times New Roman" panose="02020603050405020304" pitchFamily="18" charset="0"/>
              </a:rPr>
              <a:t>;</a:t>
            </a:r>
          </a:p>
          <a:p>
            <a:r>
              <a:rPr lang="en-US" sz="1200" dirty="0">
                <a:latin typeface="SAS Monospace" panose="020B0609020202020204" pitchFamily="49" charset="0"/>
                <a:ea typeface="Calibri" panose="020F0502020204030204" pitchFamily="34" charset="0"/>
                <a:cs typeface="Times New Roman" panose="02020603050405020304" pitchFamily="18" charset="0"/>
              </a:rPr>
              <a:t>	run</a:t>
            </a:r>
            <a:r>
              <a:rPr lang="en-US" sz="1200" dirty="0">
                <a:latin typeface="SAS Monospace" panose="020B0609020202020204" pitchFamily="49" charset="0"/>
                <a:ea typeface="Calibri" panose="020F0502020204030204" pitchFamily="34" charset="0"/>
                <a:cs typeface="Times New Roman" panose="02020603050405020304" pitchFamily="18" charset="0"/>
              </a:rPr>
              <a:t>;</a:t>
            </a:r>
          </a:p>
          <a:p>
            <a:endParaRPr lang="en-US" sz="1200" dirty="0">
              <a:latin typeface="SAS Monospace" panose="020B0609020202020204" pitchFamily="49" charset="0"/>
              <a:ea typeface="Calibri" panose="020F0502020204030204" pitchFamily="34" charset="0"/>
              <a:cs typeface="Times New Roman" panose="02020603050405020304" pitchFamily="18" charset="0"/>
            </a:endParaRPr>
          </a:p>
          <a:p>
            <a:r>
              <a:rPr lang="en-US" sz="1200" dirty="0" err="1">
                <a:latin typeface="SAS Monospace" panose="020B0609020202020204" pitchFamily="49" charset="0"/>
                <a:ea typeface="Calibri" panose="020F0502020204030204" pitchFamily="34" charset="0"/>
                <a:cs typeface="Times New Roman" panose="02020603050405020304" pitchFamily="18" charset="0"/>
              </a:rPr>
              <a:t>Proc</a:t>
            </a:r>
            <a:r>
              <a:rPr lang="en-US" sz="1200" dirty="0">
                <a:latin typeface="SAS Monospace" panose="020B0609020202020204" pitchFamily="49" charset="0"/>
                <a:ea typeface="Calibri" panose="020F0502020204030204" pitchFamily="34" charset="0"/>
                <a:cs typeface="Times New Roman" panose="02020603050405020304" pitchFamily="18" charset="0"/>
              </a:rPr>
              <a:t> </a:t>
            </a:r>
            <a:r>
              <a:rPr lang="en-US" sz="1200" dirty="0" err="1">
                <a:latin typeface="SAS Monospace" panose="020B0609020202020204" pitchFamily="49" charset="0"/>
                <a:ea typeface="Calibri" panose="020F0502020204030204" pitchFamily="34" charset="0"/>
                <a:cs typeface="Times New Roman" panose="02020603050405020304" pitchFamily="18" charset="0"/>
              </a:rPr>
              <a:t>reg</a:t>
            </a:r>
            <a:r>
              <a:rPr lang="en-US" sz="1200" dirty="0">
                <a:latin typeface="SAS Monospace" panose="020B0609020202020204" pitchFamily="49" charset="0"/>
                <a:ea typeface="Calibri" panose="020F0502020204030204" pitchFamily="34" charset="0"/>
                <a:cs typeface="Times New Roman" panose="02020603050405020304" pitchFamily="18" charset="0"/>
              </a:rPr>
              <a:t> data=</a:t>
            </a:r>
            <a:r>
              <a:rPr lang="en-US" sz="1200" dirty="0" err="1">
                <a:latin typeface="SAS Monospace" panose="020B0609020202020204" pitchFamily="49" charset="0"/>
                <a:ea typeface="Calibri" panose="020F0502020204030204" pitchFamily="34" charset="0"/>
                <a:cs typeface="Times New Roman" panose="02020603050405020304" pitchFamily="18" charset="0"/>
              </a:rPr>
              <a:t>trdata</a:t>
            </a:r>
            <a:r>
              <a:rPr lang="en-US" sz="1200" dirty="0">
                <a:latin typeface="SAS Monospace" panose="020B0609020202020204" pitchFamily="49" charset="0"/>
                <a:ea typeface="Calibri" panose="020F0502020204030204" pitchFamily="34" charset="0"/>
                <a:cs typeface="Times New Roman" panose="02020603050405020304" pitchFamily="18" charset="0"/>
              </a:rPr>
              <a:t>;</a:t>
            </a:r>
          </a:p>
          <a:p>
            <a:r>
              <a:rPr lang="en-US" sz="1200" dirty="0">
                <a:latin typeface="SAS Monospace" panose="020B0609020202020204" pitchFamily="49" charset="0"/>
                <a:ea typeface="Calibri" panose="020F0502020204030204" pitchFamily="34" charset="0"/>
                <a:cs typeface="Times New Roman" panose="02020603050405020304" pitchFamily="18" charset="0"/>
              </a:rPr>
              <a:t> 	model_4: </a:t>
            </a:r>
            <a:r>
              <a:rPr lang="en-US" sz="1200" dirty="0">
                <a:latin typeface="SAS Monospace" panose="020B0609020202020204" pitchFamily="49" charset="0"/>
                <a:ea typeface="Calibri" panose="020F0502020204030204" pitchFamily="34" charset="0"/>
                <a:cs typeface="Times New Roman" panose="02020603050405020304" pitchFamily="18" charset="0"/>
              </a:rPr>
              <a:t> model </a:t>
            </a:r>
            <a:r>
              <a:rPr lang="en-US" sz="1200" dirty="0">
                <a:latin typeface="SAS Monospace" panose="020B0609020202020204" pitchFamily="49" charset="0"/>
                <a:ea typeface="Calibri" panose="020F0502020204030204" pitchFamily="34" charset="0"/>
                <a:cs typeface="Times New Roman" panose="02020603050405020304" pitchFamily="18" charset="0"/>
              </a:rPr>
              <a:t>Y = T D </a:t>
            </a:r>
            <a:r>
              <a:rPr lang="en-US" sz="1200" dirty="0">
                <a:latin typeface="SAS Monospace" panose="020B0609020202020204" pitchFamily="49" charset="0"/>
                <a:ea typeface="Calibri" panose="020F0502020204030204" pitchFamily="34" charset="0"/>
                <a:cs typeface="Times New Roman" panose="02020603050405020304" pitchFamily="18" charset="0"/>
              </a:rPr>
              <a:t>DT;</a:t>
            </a:r>
            <a:endParaRPr lang="en-US" sz="1200" dirty="0">
              <a:latin typeface="SAS Monospace" panose="020B0609020202020204" pitchFamily="49" charset="0"/>
              <a:ea typeface="Calibri" panose="020F0502020204030204" pitchFamily="34" charset="0"/>
              <a:cs typeface="Times New Roman" panose="02020603050405020304" pitchFamily="18" charset="0"/>
            </a:endParaRPr>
          </a:p>
          <a:p>
            <a:r>
              <a:rPr lang="en-US" sz="1200" dirty="0">
                <a:latin typeface="SAS Monospace" panose="020B0609020202020204" pitchFamily="49" charset="0"/>
                <a:ea typeface="Calibri" panose="020F0502020204030204" pitchFamily="34" charset="0"/>
                <a:cs typeface="Times New Roman" panose="02020603050405020304" pitchFamily="18" charset="0"/>
              </a:rPr>
              <a:t>	</a:t>
            </a:r>
            <a:r>
              <a:rPr lang="en-US" sz="1200" dirty="0">
                <a:solidFill>
                  <a:srgbClr val="C00000"/>
                </a:solidFill>
                <a:latin typeface="SAS Monospace" panose="020B0609020202020204" pitchFamily="49" charset="0"/>
                <a:ea typeface="Calibri" panose="020F0502020204030204" pitchFamily="34" charset="0"/>
                <a:cs typeface="Times New Roman" panose="02020603050405020304" pitchFamily="18" charset="0"/>
              </a:rPr>
              <a:t>output </a:t>
            </a:r>
            <a:r>
              <a:rPr lang="en-US" sz="1200" dirty="0">
                <a:solidFill>
                  <a:srgbClr val="C00000"/>
                </a:solidFill>
                <a:latin typeface="SAS Monospace" panose="020B0609020202020204" pitchFamily="49" charset="0"/>
                <a:ea typeface="Calibri" panose="020F0502020204030204" pitchFamily="34" charset="0"/>
                <a:cs typeface="Times New Roman" panose="02020603050405020304" pitchFamily="18" charset="0"/>
              </a:rPr>
              <a:t>   out=</a:t>
            </a:r>
            <a:r>
              <a:rPr lang="en-US" sz="1200" dirty="0" err="1">
                <a:solidFill>
                  <a:srgbClr val="C00000"/>
                </a:solidFill>
                <a:latin typeface="SAS Monospace" panose="020B0609020202020204" pitchFamily="49" charset="0"/>
                <a:ea typeface="Calibri" panose="020F0502020204030204" pitchFamily="34" charset="0"/>
                <a:cs typeface="Times New Roman" panose="02020603050405020304" pitchFamily="18" charset="0"/>
              </a:rPr>
              <a:t>Mbreak</a:t>
            </a:r>
            <a:r>
              <a:rPr lang="en-US" sz="1200" dirty="0">
                <a:solidFill>
                  <a:srgbClr val="C00000"/>
                </a:solidFill>
                <a:latin typeface="SAS Monospace" panose="020B0609020202020204" pitchFamily="49" charset="0"/>
                <a:ea typeface="Calibri" panose="020F0502020204030204" pitchFamily="34" charset="0"/>
                <a:cs typeface="Times New Roman" panose="02020603050405020304" pitchFamily="18" charset="0"/>
              </a:rPr>
              <a:t> p=</a:t>
            </a:r>
            <a:r>
              <a:rPr lang="en-US" sz="1200" dirty="0" err="1">
                <a:solidFill>
                  <a:srgbClr val="C00000"/>
                </a:solidFill>
                <a:latin typeface="SAS Monospace" panose="020B0609020202020204" pitchFamily="49" charset="0"/>
                <a:ea typeface="Calibri" panose="020F0502020204030204" pitchFamily="34" charset="0"/>
                <a:cs typeface="Times New Roman" panose="02020603050405020304" pitchFamily="18" charset="0"/>
              </a:rPr>
              <a:t>Ybreakhat</a:t>
            </a:r>
            <a:r>
              <a:rPr lang="en-US" sz="1200" dirty="0">
                <a:solidFill>
                  <a:srgbClr val="C00000"/>
                </a:solidFill>
                <a:latin typeface="SAS Monospace" panose="020B0609020202020204" pitchFamily="49" charset="0"/>
                <a:ea typeface="Calibri" panose="020F0502020204030204" pitchFamily="34" charset="0"/>
                <a:cs typeface="Times New Roman" panose="02020603050405020304" pitchFamily="18" charset="0"/>
              </a:rPr>
              <a:t>;</a:t>
            </a:r>
          </a:p>
          <a:p>
            <a:r>
              <a:rPr lang="en-US" sz="1200" dirty="0">
                <a:latin typeface="SAS Monospace" panose="020B0609020202020204" pitchFamily="49" charset="0"/>
                <a:ea typeface="Calibri" panose="020F0502020204030204" pitchFamily="34" charset="0"/>
                <a:cs typeface="Times New Roman" panose="02020603050405020304" pitchFamily="18" charset="0"/>
              </a:rPr>
              <a:t>	run</a:t>
            </a:r>
            <a:r>
              <a:rPr lang="en-US" sz="1200" dirty="0">
                <a:latin typeface="SAS Monospace" panose="020B0609020202020204" pitchFamily="49" charset="0"/>
                <a:ea typeface="Calibri" panose="020F0502020204030204" pitchFamily="34" charset="0"/>
                <a:cs typeface="Times New Roman" panose="02020603050405020304" pitchFamily="18" charset="0"/>
              </a:rPr>
              <a:t>;</a:t>
            </a:r>
          </a:p>
          <a:p>
            <a:endParaRPr lang="en-US" sz="1200" dirty="0">
              <a:latin typeface="SAS Monospace" panose="020B0609020202020204" pitchFamily="49" charset="0"/>
              <a:ea typeface="Calibri" panose="020F0502020204030204" pitchFamily="34" charset="0"/>
              <a:cs typeface="Times New Roman" panose="02020603050405020304" pitchFamily="18" charset="0"/>
            </a:endParaRPr>
          </a:p>
          <a:p>
            <a:r>
              <a:rPr lang="en-US" sz="1200" dirty="0" err="1">
                <a:latin typeface="SAS Monospace" panose="020B0609020202020204" pitchFamily="49" charset="0"/>
                <a:ea typeface="Calibri" panose="020F0502020204030204" pitchFamily="34" charset="0"/>
                <a:cs typeface="Times New Roman" panose="02020603050405020304" pitchFamily="18" charset="0"/>
              </a:rPr>
              <a:t>Proc</a:t>
            </a:r>
            <a:r>
              <a:rPr lang="en-US" sz="1200" dirty="0">
                <a:latin typeface="SAS Monospace" panose="020B0609020202020204" pitchFamily="49" charset="0"/>
                <a:ea typeface="Calibri" panose="020F0502020204030204" pitchFamily="34" charset="0"/>
                <a:cs typeface="Times New Roman" panose="02020603050405020304" pitchFamily="18" charset="0"/>
              </a:rPr>
              <a:t> </a:t>
            </a:r>
            <a:r>
              <a:rPr lang="en-US" sz="1200" dirty="0" err="1">
                <a:latin typeface="SAS Monospace" panose="020B0609020202020204" pitchFamily="49" charset="0"/>
                <a:ea typeface="Calibri" panose="020F0502020204030204" pitchFamily="34" charset="0"/>
                <a:cs typeface="Times New Roman" panose="02020603050405020304" pitchFamily="18" charset="0"/>
              </a:rPr>
              <a:t>reg</a:t>
            </a:r>
            <a:r>
              <a:rPr lang="en-US" sz="1200" dirty="0">
                <a:latin typeface="SAS Monospace" panose="020B0609020202020204" pitchFamily="49" charset="0"/>
                <a:ea typeface="Calibri" panose="020F0502020204030204" pitchFamily="34" charset="0"/>
                <a:cs typeface="Times New Roman" panose="02020603050405020304" pitchFamily="18" charset="0"/>
              </a:rPr>
              <a:t> data=</a:t>
            </a:r>
            <a:r>
              <a:rPr lang="en-US" sz="1200" dirty="0" err="1">
                <a:solidFill>
                  <a:srgbClr val="C00000"/>
                </a:solidFill>
                <a:latin typeface="SAS Monospace" panose="020B0609020202020204" pitchFamily="49" charset="0"/>
                <a:ea typeface="Calibri" panose="020F0502020204030204" pitchFamily="34" charset="0"/>
                <a:cs typeface="Times New Roman" panose="02020603050405020304" pitchFamily="18" charset="0"/>
              </a:rPr>
              <a:t>Mbreak</a:t>
            </a:r>
            <a:r>
              <a:rPr lang="en-US" sz="1200" dirty="0">
                <a:solidFill>
                  <a:srgbClr val="C00000"/>
                </a:solidFill>
                <a:latin typeface="SAS Monospace" panose="020B0609020202020204" pitchFamily="49" charset="0"/>
                <a:ea typeface="Calibri" panose="020F0502020204030204" pitchFamily="34" charset="0"/>
                <a:cs typeface="Times New Roman" panose="02020603050405020304" pitchFamily="18" charset="0"/>
              </a:rPr>
              <a:t>;</a:t>
            </a:r>
          </a:p>
          <a:p>
            <a:r>
              <a:rPr lang="en-US" sz="1200" dirty="0">
                <a:latin typeface="SAS Monospace" panose="020B0609020202020204" pitchFamily="49" charset="0"/>
                <a:ea typeface="Calibri" panose="020F0502020204030204" pitchFamily="34" charset="0"/>
                <a:cs typeface="Times New Roman" panose="02020603050405020304" pitchFamily="18" charset="0"/>
              </a:rPr>
              <a:t> 	model_2A: model Y = T TSQ </a:t>
            </a:r>
            <a:r>
              <a:rPr lang="en-US" sz="1200" dirty="0" err="1">
                <a:solidFill>
                  <a:srgbClr val="C00000"/>
                </a:solidFill>
                <a:latin typeface="SAS Monospace" panose="020B0609020202020204" pitchFamily="49" charset="0"/>
                <a:ea typeface="Calibri" panose="020F0502020204030204" pitchFamily="34" charset="0"/>
                <a:cs typeface="Times New Roman" panose="02020603050405020304" pitchFamily="18" charset="0"/>
              </a:rPr>
              <a:t>Ybreakhat</a:t>
            </a:r>
            <a:r>
              <a:rPr lang="en-US" sz="1200" dirty="0">
                <a:latin typeface="SAS Monospace" panose="020B0609020202020204" pitchFamily="49" charset="0"/>
                <a:ea typeface="Calibri" panose="020F0502020204030204" pitchFamily="34" charset="0"/>
                <a:cs typeface="Times New Roman" panose="02020603050405020304" pitchFamily="18" charset="0"/>
              </a:rPr>
              <a:t>;</a:t>
            </a:r>
            <a:endParaRPr lang="en-US" sz="1200" dirty="0">
              <a:latin typeface="SAS Monospace" panose="020B0609020202020204" pitchFamily="49" charset="0"/>
              <a:ea typeface="Calibri" panose="020F0502020204030204" pitchFamily="34" charset="0"/>
              <a:cs typeface="Times New Roman" panose="02020603050405020304" pitchFamily="18" charset="0"/>
            </a:endParaRPr>
          </a:p>
          <a:p>
            <a:r>
              <a:rPr lang="en-US" sz="1200" dirty="0">
                <a:latin typeface="SAS Monospace" panose="020B0609020202020204" pitchFamily="49" charset="0"/>
                <a:ea typeface="Calibri" panose="020F0502020204030204" pitchFamily="34" charset="0"/>
                <a:cs typeface="Times New Roman" panose="02020603050405020304" pitchFamily="18" charset="0"/>
              </a:rPr>
              <a:t>	run</a:t>
            </a:r>
            <a:r>
              <a:rPr lang="en-US" sz="1200" dirty="0">
                <a:latin typeface="SAS Monospace" panose="020B0609020202020204" pitchFamily="49" charset="0"/>
                <a:ea typeface="Calibri" panose="020F0502020204030204" pitchFamily="34" charset="0"/>
                <a:cs typeface="Times New Roman" panose="02020603050405020304" pitchFamily="18" charset="0"/>
              </a:rPr>
              <a:t>;</a:t>
            </a:r>
          </a:p>
          <a:p>
            <a:endParaRPr lang="en-US" sz="1200" dirty="0">
              <a:latin typeface="SAS Monospace" panose="020B0609020202020204" pitchFamily="49" charset="0"/>
              <a:ea typeface="Calibri" panose="020F0502020204030204" pitchFamily="34" charset="0"/>
              <a:cs typeface="Times New Roman" panose="02020603050405020304" pitchFamily="18" charset="0"/>
            </a:endParaRPr>
          </a:p>
          <a:p>
            <a:r>
              <a:rPr lang="en-US" sz="1200" dirty="0" err="1">
                <a:latin typeface="SAS Monospace" panose="020B0609020202020204" pitchFamily="49" charset="0"/>
                <a:ea typeface="Calibri" panose="020F0502020204030204" pitchFamily="34" charset="0"/>
                <a:cs typeface="Times New Roman" panose="02020603050405020304" pitchFamily="18" charset="0"/>
              </a:rPr>
              <a:t>Proc</a:t>
            </a:r>
            <a:r>
              <a:rPr lang="en-US" sz="1200" dirty="0">
                <a:latin typeface="SAS Monospace" panose="020B0609020202020204" pitchFamily="49" charset="0"/>
                <a:ea typeface="Calibri" panose="020F0502020204030204" pitchFamily="34" charset="0"/>
                <a:cs typeface="Times New Roman" panose="02020603050405020304" pitchFamily="18" charset="0"/>
              </a:rPr>
              <a:t> </a:t>
            </a:r>
            <a:r>
              <a:rPr lang="en-US" sz="1200" dirty="0" err="1">
                <a:latin typeface="SAS Monospace" panose="020B0609020202020204" pitchFamily="49" charset="0"/>
                <a:ea typeface="Calibri" panose="020F0502020204030204" pitchFamily="34" charset="0"/>
                <a:cs typeface="Times New Roman" panose="02020603050405020304" pitchFamily="18" charset="0"/>
              </a:rPr>
              <a:t>reg</a:t>
            </a:r>
            <a:r>
              <a:rPr lang="en-US" sz="1200" dirty="0">
                <a:latin typeface="SAS Monospace" panose="020B0609020202020204" pitchFamily="49" charset="0"/>
                <a:ea typeface="Calibri" panose="020F0502020204030204" pitchFamily="34" charset="0"/>
                <a:cs typeface="Times New Roman" panose="02020603050405020304" pitchFamily="18" charset="0"/>
              </a:rPr>
              <a:t> </a:t>
            </a:r>
            <a:r>
              <a:rPr lang="en-US" sz="1200" dirty="0">
                <a:latin typeface="SAS Monospace" panose="020B0609020202020204" pitchFamily="49" charset="0"/>
                <a:ea typeface="Calibri" panose="020F0502020204030204" pitchFamily="34" charset="0"/>
                <a:cs typeface="Times New Roman" panose="02020603050405020304" pitchFamily="18" charset="0"/>
              </a:rPr>
              <a:t>data=</a:t>
            </a:r>
            <a:r>
              <a:rPr lang="en-US" sz="1200" dirty="0" err="1">
                <a:solidFill>
                  <a:srgbClr val="C00000"/>
                </a:solidFill>
                <a:latin typeface="SAS Monospace" panose="020B0609020202020204" pitchFamily="49" charset="0"/>
                <a:ea typeface="Calibri" panose="020F0502020204030204" pitchFamily="34" charset="0"/>
                <a:cs typeface="Times New Roman" panose="02020603050405020304" pitchFamily="18" charset="0"/>
              </a:rPr>
              <a:t>Mquad</a:t>
            </a:r>
            <a:r>
              <a:rPr lang="en-US" sz="1200" dirty="0">
                <a:latin typeface="SAS Monospace" panose="020B0609020202020204" pitchFamily="49" charset="0"/>
                <a:ea typeface="Calibri" panose="020F0502020204030204" pitchFamily="34" charset="0"/>
                <a:cs typeface="Times New Roman" panose="02020603050405020304" pitchFamily="18" charset="0"/>
              </a:rPr>
              <a:t>;</a:t>
            </a:r>
          </a:p>
          <a:p>
            <a:r>
              <a:rPr lang="en-US" sz="1200" dirty="0">
                <a:latin typeface="SAS Monospace" panose="020B0609020202020204" pitchFamily="49" charset="0"/>
                <a:ea typeface="Calibri" panose="020F0502020204030204" pitchFamily="34" charset="0"/>
                <a:cs typeface="Times New Roman" panose="02020603050405020304" pitchFamily="18" charset="0"/>
              </a:rPr>
              <a:t>	</a:t>
            </a:r>
            <a:r>
              <a:rPr lang="en-US" sz="1200" dirty="0">
                <a:latin typeface="SAS Monospace" panose="020B0609020202020204" pitchFamily="49" charset="0"/>
                <a:ea typeface="Calibri" panose="020F0502020204030204" pitchFamily="34" charset="0"/>
                <a:cs typeface="Times New Roman" panose="02020603050405020304" pitchFamily="18" charset="0"/>
              </a:rPr>
              <a:t>model_4A</a:t>
            </a:r>
            <a:r>
              <a:rPr lang="en-US" sz="1200" dirty="0">
                <a:latin typeface="SAS Monospace" panose="020B0609020202020204" pitchFamily="49" charset="0"/>
                <a:ea typeface="Calibri" panose="020F0502020204030204" pitchFamily="34" charset="0"/>
                <a:cs typeface="Times New Roman" panose="02020603050405020304" pitchFamily="18" charset="0"/>
              </a:rPr>
              <a:t>: model Y = T D DT </a:t>
            </a:r>
            <a:r>
              <a:rPr lang="en-US" sz="1200" dirty="0" err="1">
                <a:solidFill>
                  <a:srgbClr val="C00000"/>
                </a:solidFill>
                <a:latin typeface="SAS Monospace" panose="020B0609020202020204" pitchFamily="49" charset="0"/>
                <a:ea typeface="Calibri" panose="020F0502020204030204" pitchFamily="34" charset="0"/>
                <a:cs typeface="Times New Roman" panose="02020603050405020304" pitchFamily="18" charset="0"/>
              </a:rPr>
              <a:t>Yquadhat</a:t>
            </a:r>
            <a:r>
              <a:rPr lang="en-US" sz="1200" dirty="0">
                <a:latin typeface="SAS Monospace" panose="020B0609020202020204" pitchFamily="49" charset="0"/>
                <a:ea typeface="Calibri" panose="020F0502020204030204" pitchFamily="34" charset="0"/>
                <a:cs typeface="Times New Roman" panose="02020603050405020304" pitchFamily="18" charset="0"/>
              </a:rPr>
              <a:t>;</a:t>
            </a:r>
          </a:p>
          <a:p>
            <a:r>
              <a:rPr lang="en-US" sz="1200" dirty="0">
                <a:latin typeface="SAS Monospace" panose="020B0609020202020204" pitchFamily="49" charset="0"/>
                <a:ea typeface="Calibri" panose="020F0502020204030204" pitchFamily="34" charset="0"/>
                <a:cs typeface="Times New Roman" panose="02020603050405020304" pitchFamily="18" charset="0"/>
              </a:rPr>
              <a:t>	run</a:t>
            </a:r>
            <a:r>
              <a:rPr lang="en-US" sz="1200" dirty="0" smtClean="0">
                <a:latin typeface="SAS Monospace" panose="020B0609020202020204" pitchFamily="49" charset="0"/>
                <a:ea typeface="Calibri" panose="020F0502020204030204" pitchFamily="34" charset="0"/>
                <a:cs typeface="Times New Roman" panose="02020603050405020304" pitchFamily="18" charset="0"/>
              </a:rPr>
              <a:t>;</a:t>
            </a:r>
            <a:endParaRPr lang="en-US" sz="1200" dirty="0">
              <a:latin typeface="SAS Monospace" panose="020B0609020202020204" pitchFamily="49" charset="0"/>
              <a:ea typeface="Calibri" panose="020F0502020204030204" pitchFamily="34" charset="0"/>
              <a:cs typeface="Times New Roman" panose="02020603050405020304" pitchFamily="18" charset="0"/>
            </a:endParaRPr>
          </a:p>
        </p:txBody>
      </p:sp>
      <p:sp>
        <p:nvSpPr>
          <p:cNvPr id="4" name="TextBox 3"/>
          <p:cNvSpPr txBox="1"/>
          <p:nvPr/>
        </p:nvSpPr>
        <p:spPr>
          <a:xfrm>
            <a:off x="4866467" y="816101"/>
            <a:ext cx="4138047" cy="1685077"/>
          </a:xfrm>
          <a:prstGeom prst="rect">
            <a:avLst/>
          </a:prstGeom>
          <a:solidFill>
            <a:schemeClr val="accent2">
              <a:lumMod val="20000"/>
              <a:lumOff val="80000"/>
            </a:schemeClr>
          </a:solidFill>
          <a:ln>
            <a:solidFill>
              <a:schemeClr val="accent1"/>
            </a:solidFill>
          </a:ln>
        </p:spPr>
        <p:txBody>
          <a:bodyPr wrap="square" rtlCol="0">
            <a:spAutoFit/>
          </a:bodyPr>
          <a:lstStyle/>
          <a:p>
            <a:pPr lvl="0"/>
            <a:r>
              <a:rPr lang="en-US" sz="90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Title1 'Non-nested hypothesis </a:t>
            </a:r>
            <a:r>
              <a:rPr lang="en-US" sz="900" dirty="0" smtClean="0">
                <a:solidFill>
                  <a:prstClr val="black"/>
                </a:solidFill>
                <a:latin typeface="SAS Monospace" panose="020B0609020202020204" pitchFamily="49" charset="0"/>
                <a:ea typeface="Calibri" panose="020F0502020204030204" pitchFamily="34" charset="0"/>
                <a:cs typeface="Times New Roman" panose="02020603050405020304" pitchFamily="18" charset="0"/>
              </a:rPr>
              <a:t>test, super </a:t>
            </a:r>
            <a:r>
              <a:rPr lang="en-US" sz="90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model, F-test</a:t>
            </a:r>
            <a:r>
              <a:rPr lang="en-US" sz="90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a:t>
            </a:r>
          </a:p>
          <a:p>
            <a:pPr lvl="0"/>
            <a:endParaRPr lang="en-US" sz="1050" dirty="0">
              <a:solidFill>
                <a:prstClr val="black"/>
              </a:solidFill>
              <a:latin typeface="SAS Monospace" panose="020B0609020202020204" pitchFamily="49" charset="0"/>
              <a:ea typeface="Calibri" panose="020F0502020204030204" pitchFamily="34" charset="0"/>
              <a:cs typeface="Times New Roman" panose="02020603050405020304" pitchFamily="18" charset="0"/>
            </a:endParaRPr>
          </a:p>
          <a:p>
            <a:pPr lvl="0"/>
            <a:endParaRPr lang="en-US" sz="1200" dirty="0">
              <a:solidFill>
                <a:prstClr val="black"/>
              </a:solidFill>
              <a:latin typeface="SAS Monospace" panose="020B0609020202020204" pitchFamily="49" charset="0"/>
              <a:ea typeface="Calibri" panose="020F0502020204030204" pitchFamily="34" charset="0"/>
              <a:cs typeface="Times New Roman" panose="02020603050405020304" pitchFamily="18" charset="0"/>
            </a:endParaRPr>
          </a:p>
          <a:p>
            <a:pPr lvl="0"/>
            <a:r>
              <a:rPr lang="en-US" sz="1200" dirty="0" err="1">
                <a:solidFill>
                  <a:prstClr val="black"/>
                </a:solidFill>
                <a:latin typeface="SAS Monospace" panose="020B0609020202020204" pitchFamily="49" charset="0"/>
                <a:ea typeface="Calibri" panose="020F0502020204030204" pitchFamily="34" charset="0"/>
                <a:cs typeface="Times New Roman" panose="02020603050405020304" pitchFamily="18" charset="0"/>
              </a:rPr>
              <a:t>Proc</a:t>
            </a:r>
            <a:r>
              <a:rPr lang="en-US" sz="120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a:t>
            </a:r>
            <a:r>
              <a:rPr lang="en-US" sz="1200" dirty="0" err="1">
                <a:solidFill>
                  <a:prstClr val="black"/>
                </a:solidFill>
                <a:latin typeface="SAS Monospace" panose="020B0609020202020204" pitchFamily="49" charset="0"/>
                <a:ea typeface="Calibri" panose="020F0502020204030204" pitchFamily="34" charset="0"/>
                <a:cs typeface="Times New Roman" panose="02020603050405020304" pitchFamily="18" charset="0"/>
              </a:rPr>
              <a:t>reg</a:t>
            </a:r>
            <a:r>
              <a:rPr lang="en-US" sz="120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data=</a:t>
            </a:r>
            <a:r>
              <a:rPr lang="en-US" sz="1200" dirty="0" err="1">
                <a:solidFill>
                  <a:prstClr val="black"/>
                </a:solidFill>
                <a:latin typeface="SAS Monospace" panose="020B0609020202020204" pitchFamily="49" charset="0"/>
                <a:ea typeface="Calibri" panose="020F0502020204030204" pitchFamily="34" charset="0"/>
                <a:cs typeface="Times New Roman" panose="02020603050405020304" pitchFamily="18" charset="0"/>
              </a:rPr>
              <a:t>trdata</a:t>
            </a:r>
            <a:r>
              <a:rPr lang="en-US" sz="120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a:t>
            </a:r>
          </a:p>
          <a:p>
            <a:pPr lvl="0"/>
            <a:endParaRPr lang="en-US" sz="1200" dirty="0">
              <a:solidFill>
                <a:prstClr val="black"/>
              </a:solidFill>
              <a:latin typeface="SAS Monospace" panose="020B0609020202020204" pitchFamily="49" charset="0"/>
              <a:ea typeface="Calibri" panose="020F0502020204030204" pitchFamily="34" charset="0"/>
              <a:cs typeface="Times New Roman" panose="02020603050405020304" pitchFamily="18" charset="0"/>
            </a:endParaRPr>
          </a:p>
          <a:p>
            <a:pPr lvl="0"/>
            <a:r>
              <a:rPr lang="en-US" sz="120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a:t>
            </a:r>
            <a:r>
              <a:rPr lang="en-US" sz="120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model_4A</a:t>
            </a:r>
            <a:r>
              <a:rPr lang="en-US" sz="120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model Y = T TSQ D </a:t>
            </a:r>
            <a:r>
              <a:rPr lang="en-US" sz="120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DT;</a:t>
            </a:r>
            <a:endParaRPr lang="en-US" sz="1200" dirty="0">
              <a:solidFill>
                <a:prstClr val="black"/>
              </a:solidFill>
              <a:latin typeface="SAS Monospace" panose="020B0609020202020204" pitchFamily="49" charset="0"/>
              <a:ea typeface="Calibri" panose="020F0502020204030204" pitchFamily="34" charset="0"/>
              <a:cs typeface="Times New Roman" panose="02020603050405020304" pitchFamily="18" charset="0"/>
            </a:endParaRPr>
          </a:p>
          <a:p>
            <a:pPr lvl="0"/>
            <a:r>
              <a:rPr lang="en-US" sz="120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quad: test </a:t>
            </a:r>
            <a:r>
              <a:rPr lang="en-US" sz="120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TSQ </a:t>
            </a:r>
            <a:r>
              <a:rPr lang="en-US" sz="120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a:t>
            </a:r>
            <a:r>
              <a:rPr lang="en-US" sz="120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0;</a:t>
            </a:r>
            <a:endParaRPr lang="en-US" sz="1200" dirty="0">
              <a:solidFill>
                <a:prstClr val="black"/>
              </a:solidFill>
              <a:latin typeface="SAS Monospace" panose="020B0609020202020204" pitchFamily="49" charset="0"/>
              <a:ea typeface="Calibri" panose="020F0502020204030204" pitchFamily="34" charset="0"/>
              <a:cs typeface="Times New Roman" panose="02020603050405020304" pitchFamily="18" charset="0"/>
            </a:endParaRPr>
          </a:p>
          <a:p>
            <a:pPr lvl="0"/>
            <a:r>
              <a:rPr lang="en-US" sz="120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a:t>
            </a:r>
            <a:r>
              <a:rPr lang="en-US" sz="1200" dirty="0" err="1">
                <a:solidFill>
                  <a:prstClr val="black"/>
                </a:solidFill>
                <a:latin typeface="SAS Monospace" panose="020B0609020202020204" pitchFamily="49" charset="0"/>
                <a:ea typeface="Calibri" panose="020F0502020204030204" pitchFamily="34" charset="0"/>
                <a:cs typeface="Times New Roman" panose="02020603050405020304" pitchFamily="18" charset="0"/>
              </a:rPr>
              <a:t>structural_break</a:t>
            </a:r>
            <a:r>
              <a:rPr lang="en-US" sz="120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test </a:t>
            </a:r>
            <a:r>
              <a:rPr lang="en-US" sz="120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D=DT=0</a:t>
            </a:r>
            <a:r>
              <a:rPr lang="en-US" sz="120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a:t>
            </a:r>
          </a:p>
          <a:p>
            <a:pPr indent="342900"/>
            <a:r>
              <a:rPr lang="en-US" sz="1200" dirty="0">
                <a:solidFill>
                  <a:prstClr val="black"/>
                </a:solidFill>
                <a:latin typeface="SAS Monospace" panose="020B0609020202020204" pitchFamily="49" charset="0"/>
                <a:ea typeface="Calibri" panose="020F0502020204030204" pitchFamily="34" charset="0"/>
                <a:cs typeface="Times New Roman" panose="02020603050405020304" pitchFamily="18" charset="0"/>
              </a:rPr>
              <a:t>	run</a:t>
            </a:r>
            <a:r>
              <a:rPr lang="en-US" sz="1200" dirty="0" smtClean="0">
                <a:solidFill>
                  <a:prstClr val="black"/>
                </a:solidFill>
                <a:latin typeface="SAS Monospace" panose="020B0609020202020204" pitchFamily="49" charset="0"/>
                <a:ea typeface="Calibri" panose="020F0502020204030204" pitchFamily="34" charset="0"/>
                <a:cs typeface="Times New Roman" panose="02020603050405020304" pitchFamily="18" charset="0"/>
              </a:rPr>
              <a:t>;</a:t>
            </a:r>
            <a:endParaRPr lang="en-US" sz="1200" dirty="0">
              <a:solidFill>
                <a:prstClr val="black"/>
              </a:solidFill>
              <a:latin typeface="SAS Monospace" panose="020B060902020202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97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2920" y="273844"/>
            <a:ext cx="8697344" cy="473740"/>
          </a:xfrm>
          <a:prstGeom prst="rect">
            <a:avLst/>
          </a:prstGeom>
        </p:spPr>
        <p:txBody>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r>
              <a:rPr lang="en-US" sz="2000" dirty="0" smtClean="0"/>
              <a:t>Four tests all reject ‘quadratic’ in favor of the ‘structural break’ model.</a:t>
            </a:r>
            <a:endParaRPr lang="en-US" sz="2000" dirty="0"/>
          </a:p>
        </p:txBody>
      </p:sp>
      <p:graphicFrame>
        <p:nvGraphicFramePr>
          <p:cNvPr id="3" name="Table 2"/>
          <p:cNvGraphicFramePr>
            <a:graphicFrameLocks noGrp="1"/>
          </p:cNvGraphicFramePr>
          <p:nvPr>
            <p:extLst>
              <p:ext uri="{D42A27DB-BD31-4B8C-83A1-F6EECF244321}">
                <p14:modId xmlns:p14="http://schemas.microsoft.com/office/powerpoint/2010/main" val="1370547829"/>
              </p:ext>
            </p:extLst>
          </p:nvPr>
        </p:nvGraphicFramePr>
        <p:xfrm>
          <a:off x="1977993" y="899007"/>
          <a:ext cx="4810130" cy="3470440"/>
        </p:xfrm>
        <a:graphic>
          <a:graphicData uri="http://schemas.openxmlformats.org/drawingml/2006/table">
            <a:tbl>
              <a:tblPr/>
              <a:tblGrid>
                <a:gridCol w="593225">
                  <a:extLst>
                    <a:ext uri="{9D8B030D-6E8A-4147-A177-3AD203B41FA5}">
                      <a16:colId xmlns:a16="http://schemas.microsoft.com/office/drawing/2014/main" val="39226605"/>
                    </a:ext>
                  </a:extLst>
                </a:gridCol>
                <a:gridCol w="457427">
                  <a:extLst>
                    <a:ext uri="{9D8B030D-6E8A-4147-A177-3AD203B41FA5}">
                      <a16:colId xmlns:a16="http://schemas.microsoft.com/office/drawing/2014/main" val="3705636493"/>
                    </a:ext>
                  </a:extLst>
                </a:gridCol>
                <a:gridCol w="200124">
                  <a:extLst>
                    <a:ext uri="{9D8B030D-6E8A-4147-A177-3AD203B41FA5}">
                      <a16:colId xmlns:a16="http://schemas.microsoft.com/office/drawing/2014/main" val="1346657329"/>
                    </a:ext>
                  </a:extLst>
                </a:gridCol>
                <a:gridCol w="457427">
                  <a:extLst>
                    <a:ext uri="{9D8B030D-6E8A-4147-A177-3AD203B41FA5}">
                      <a16:colId xmlns:a16="http://schemas.microsoft.com/office/drawing/2014/main" val="1804333885"/>
                    </a:ext>
                  </a:extLst>
                </a:gridCol>
                <a:gridCol w="192977">
                  <a:extLst>
                    <a:ext uri="{9D8B030D-6E8A-4147-A177-3AD203B41FA5}">
                      <a16:colId xmlns:a16="http://schemas.microsoft.com/office/drawing/2014/main" val="718883282"/>
                    </a:ext>
                  </a:extLst>
                </a:gridCol>
                <a:gridCol w="457427">
                  <a:extLst>
                    <a:ext uri="{9D8B030D-6E8A-4147-A177-3AD203B41FA5}">
                      <a16:colId xmlns:a16="http://schemas.microsoft.com/office/drawing/2014/main" val="1143181166"/>
                    </a:ext>
                  </a:extLst>
                </a:gridCol>
                <a:gridCol w="214419">
                  <a:extLst>
                    <a:ext uri="{9D8B030D-6E8A-4147-A177-3AD203B41FA5}">
                      <a16:colId xmlns:a16="http://schemas.microsoft.com/office/drawing/2014/main" val="2082016893"/>
                    </a:ext>
                  </a:extLst>
                </a:gridCol>
                <a:gridCol w="457427">
                  <a:extLst>
                    <a:ext uri="{9D8B030D-6E8A-4147-A177-3AD203B41FA5}">
                      <a16:colId xmlns:a16="http://schemas.microsoft.com/office/drawing/2014/main" val="1909023532"/>
                    </a:ext>
                  </a:extLst>
                </a:gridCol>
                <a:gridCol w="185830">
                  <a:extLst>
                    <a:ext uri="{9D8B030D-6E8A-4147-A177-3AD203B41FA5}">
                      <a16:colId xmlns:a16="http://schemas.microsoft.com/office/drawing/2014/main" val="2761699290"/>
                    </a:ext>
                  </a:extLst>
                </a:gridCol>
                <a:gridCol w="92915">
                  <a:extLst>
                    <a:ext uri="{9D8B030D-6E8A-4147-A177-3AD203B41FA5}">
                      <a16:colId xmlns:a16="http://schemas.microsoft.com/office/drawing/2014/main" val="262229940"/>
                    </a:ext>
                  </a:extLst>
                </a:gridCol>
                <a:gridCol w="78620">
                  <a:extLst>
                    <a:ext uri="{9D8B030D-6E8A-4147-A177-3AD203B41FA5}">
                      <a16:colId xmlns:a16="http://schemas.microsoft.com/office/drawing/2014/main" val="2889375959"/>
                    </a:ext>
                  </a:extLst>
                </a:gridCol>
                <a:gridCol w="771908">
                  <a:extLst>
                    <a:ext uri="{9D8B030D-6E8A-4147-A177-3AD203B41FA5}">
                      <a16:colId xmlns:a16="http://schemas.microsoft.com/office/drawing/2014/main" val="3549357327"/>
                    </a:ext>
                  </a:extLst>
                </a:gridCol>
                <a:gridCol w="457427">
                  <a:extLst>
                    <a:ext uri="{9D8B030D-6E8A-4147-A177-3AD203B41FA5}">
                      <a16:colId xmlns:a16="http://schemas.microsoft.com/office/drawing/2014/main" val="3041842706"/>
                    </a:ext>
                  </a:extLst>
                </a:gridCol>
                <a:gridCol w="192977">
                  <a:extLst>
                    <a:ext uri="{9D8B030D-6E8A-4147-A177-3AD203B41FA5}">
                      <a16:colId xmlns:a16="http://schemas.microsoft.com/office/drawing/2014/main" val="3646303720"/>
                    </a:ext>
                  </a:extLst>
                </a:gridCol>
              </a:tblGrid>
              <a:tr h="121444">
                <a:tc>
                  <a:txBody>
                    <a:bodyPr/>
                    <a:lstStyle/>
                    <a:p>
                      <a:pPr algn="l" fontAlgn="b"/>
                      <a:r>
                        <a:rPr lang="en-US" sz="800" b="1"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CE6F1"/>
                    </a:solidFill>
                  </a:tcPr>
                </a:tc>
                <a:tc gridSpan="9">
                  <a:txBody>
                    <a:bodyPr/>
                    <a:lstStyle/>
                    <a:p>
                      <a:pPr algn="ctr" fontAlgn="b"/>
                      <a:r>
                        <a:rPr lang="en-US" sz="800" b="1" i="0" u="none" strike="noStrike">
                          <a:effectLst/>
                          <a:latin typeface="Arial" panose="020B0604020202020204" pitchFamily="34" charset="0"/>
                        </a:rPr>
                        <a:t>Variance encompassing test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800" b="1"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gridSpan="3">
                  <a:txBody>
                    <a:bodyPr/>
                    <a:lstStyle/>
                    <a:p>
                      <a:pPr algn="ctr" fontAlgn="b"/>
                      <a:r>
                        <a:rPr lang="en-US" sz="800" b="1" i="0" u="none" strike="noStrike">
                          <a:effectLst/>
                          <a:latin typeface="Arial" panose="020B0604020202020204" pitchFamily="34" charset="0"/>
                        </a:rPr>
                        <a:t>Mean encompassing test</a:t>
                      </a:r>
                    </a:p>
                  </a:txBody>
                  <a:tcPr marL="7144" marR="7144" marT="714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85239079"/>
                  </a:ext>
                </a:extLst>
              </a:tr>
              <a:tr h="128588">
                <a:tc>
                  <a:txBody>
                    <a:bodyPr/>
                    <a:lstStyle/>
                    <a:p>
                      <a:pPr algn="r" fontAlgn="b"/>
                      <a:r>
                        <a:rPr lang="en-US" sz="800" b="1"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25400" cap="flat" cmpd="dbl" algn="ctr">
                      <a:solidFill>
                        <a:srgbClr val="000000"/>
                      </a:solidFill>
                      <a:prstDash val="solid"/>
                      <a:round/>
                      <a:headEnd type="none" w="med" len="med"/>
                      <a:tailEnd type="none" w="med" len="med"/>
                    </a:lnB>
                    <a:solidFill>
                      <a:srgbClr val="DCE6F1"/>
                    </a:solidFill>
                  </a:tcPr>
                </a:tc>
                <a:tc gridSpan="2">
                  <a:txBody>
                    <a:bodyPr/>
                    <a:lstStyle/>
                    <a:p>
                      <a:pPr algn="l" fontAlgn="b"/>
                      <a:r>
                        <a:rPr lang="en-US" sz="800" b="1" i="0" u="none" strike="noStrike">
                          <a:effectLst/>
                          <a:latin typeface="Arial" panose="020B0604020202020204" pitchFamily="34" charset="0"/>
                        </a:rPr>
                        <a:t>Quadratic </a:t>
                      </a:r>
                    </a:p>
                  </a:txBody>
                  <a:tcPr marL="7144" marR="7144" marT="714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CE6F1"/>
                    </a:solidFill>
                  </a:tcPr>
                </a:tc>
                <a:tc hMerge="1">
                  <a:txBody>
                    <a:bodyPr/>
                    <a:lstStyle/>
                    <a:p>
                      <a:endParaRPr lang="en-US"/>
                    </a:p>
                  </a:txBody>
                  <a:tcPr/>
                </a:tc>
                <a:tc>
                  <a:txBody>
                    <a:bodyPr/>
                    <a:lstStyle/>
                    <a:p>
                      <a:pPr algn="r" fontAlgn="b"/>
                      <a:r>
                        <a:rPr lang="en-US" sz="800" b="1" i="0" u="none" strike="noStrike">
                          <a:effectLst/>
                          <a:latin typeface="Arial" panose="020B0604020202020204" pitchFamily="34" charset="0"/>
                        </a:rPr>
                        <a:t>J-TEST</a:t>
                      </a:r>
                    </a:p>
                  </a:txBody>
                  <a:tcPr marL="7144" marR="7144" marT="714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CE6F1"/>
                    </a:solidFill>
                  </a:tcPr>
                </a:tc>
                <a:tc>
                  <a:txBody>
                    <a:bodyPr/>
                    <a:lstStyle/>
                    <a:p>
                      <a:pPr algn="r" fontAlgn="b"/>
                      <a:r>
                        <a:rPr lang="en-US" sz="800" b="1"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CE6F1"/>
                    </a:solidFill>
                  </a:tcPr>
                </a:tc>
                <a:tc>
                  <a:txBody>
                    <a:bodyPr/>
                    <a:lstStyle/>
                    <a:p>
                      <a:pPr algn="r" fontAlgn="b"/>
                      <a:r>
                        <a:rPr lang="en-US" sz="800" b="1" i="0" u="none" strike="noStrike">
                          <a:effectLst/>
                          <a:latin typeface="Arial" panose="020B0604020202020204" pitchFamily="34" charset="0"/>
                        </a:rPr>
                        <a:t>Break</a:t>
                      </a:r>
                    </a:p>
                  </a:txBody>
                  <a:tcPr marL="7144" marR="7144" marT="714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CE6F1"/>
                    </a:solidFill>
                  </a:tcPr>
                </a:tc>
                <a:tc>
                  <a:txBody>
                    <a:bodyPr/>
                    <a:lstStyle/>
                    <a:p>
                      <a:pPr algn="r" fontAlgn="b"/>
                      <a:r>
                        <a:rPr lang="en-US" sz="800" b="1" i="0" u="none" strike="noStrike">
                          <a:effectLst/>
                          <a:latin typeface="Arial" panose="020B0604020202020204" pitchFamily="34" charset="0"/>
                        </a:rPr>
                        <a:t> </a:t>
                      </a:r>
                    </a:p>
                  </a:txBody>
                  <a:tcPr marL="7144" marR="7144" marT="714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CE6F1"/>
                    </a:solidFill>
                  </a:tcPr>
                </a:tc>
                <a:tc>
                  <a:txBody>
                    <a:bodyPr/>
                    <a:lstStyle/>
                    <a:p>
                      <a:pPr algn="r" fontAlgn="b"/>
                      <a:r>
                        <a:rPr lang="en-US" sz="800" b="1" i="0" u="none" strike="noStrike">
                          <a:effectLst/>
                          <a:latin typeface="Arial" panose="020B0604020202020204" pitchFamily="34" charset="0"/>
                        </a:rPr>
                        <a:t>J-TEST</a:t>
                      </a:r>
                    </a:p>
                  </a:txBody>
                  <a:tcPr marL="7144" marR="7144" marT="714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CE6F1"/>
                    </a:solidFill>
                  </a:tcPr>
                </a:tc>
                <a:tc>
                  <a:txBody>
                    <a:bodyPr/>
                    <a:lstStyle/>
                    <a:p>
                      <a:pPr algn="r" fontAlgn="b"/>
                      <a:r>
                        <a:rPr lang="en-US" sz="800" b="1" i="0" u="none" strike="noStrike">
                          <a:effectLst/>
                          <a:latin typeface="Arial" panose="020B0604020202020204" pitchFamily="34" charset="0"/>
                        </a:rPr>
                        <a:t> </a:t>
                      </a:r>
                    </a:p>
                  </a:txBody>
                  <a:tcPr marL="7144" marR="7144" marT="714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CE6F1"/>
                    </a:solidFill>
                  </a:tcPr>
                </a:tc>
                <a:tc>
                  <a:txBody>
                    <a:bodyPr/>
                    <a:lstStyle/>
                    <a:p>
                      <a:pPr algn="r" fontAlgn="b"/>
                      <a:r>
                        <a:rPr lang="en-US" sz="800" b="1"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CE6F1"/>
                    </a:solidFill>
                  </a:tcPr>
                </a:tc>
                <a:tc>
                  <a:txBody>
                    <a:bodyPr/>
                    <a:lstStyle/>
                    <a:p>
                      <a:pPr algn="r" fontAlgn="b"/>
                      <a:r>
                        <a:rPr lang="en-US" sz="800" b="1"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CE6F1"/>
                    </a:solidFill>
                  </a:tcPr>
                </a:tc>
                <a:tc>
                  <a:txBody>
                    <a:bodyPr/>
                    <a:lstStyle/>
                    <a:p>
                      <a:pPr algn="r" fontAlgn="b"/>
                      <a:r>
                        <a:rPr lang="en-US" sz="800" b="1" i="0" u="none" strike="noStrike">
                          <a:effectLst/>
                          <a:latin typeface="Arial" panose="020B0604020202020204" pitchFamily="34" charset="0"/>
                        </a:rPr>
                        <a:t> </a:t>
                      </a:r>
                    </a:p>
                  </a:txBody>
                  <a:tcPr marL="7144" marR="7144" marT="714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CE6F1"/>
                    </a:solidFill>
                  </a:tcPr>
                </a:tc>
                <a:tc>
                  <a:txBody>
                    <a:bodyPr/>
                    <a:lstStyle/>
                    <a:p>
                      <a:pPr algn="r" fontAlgn="b"/>
                      <a:r>
                        <a:rPr lang="en-US" sz="800" b="1" i="0" u="none" strike="noStrike">
                          <a:effectLst/>
                          <a:latin typeface="Arial" panose="020B0604020202020204" pitchFamily="34" charset="0"/>
                        </a:rPr>
                        <a:t>F-TEST</a:t>
                      </a:r>
                    </a:p>
                  </a:txBody>
                  <a:tcPr marL="7144" marR="7144" marT="7144" marB="0" anchor="b">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CE6F1"/>
                    </a:solidFill>
                  </a:tcPr>
                </a:tc>
                <a:tc>
                  <a:txBody>
                    <a:bodyPr/>
                    <a:lstStyle/>
                    <a:p>
                      <a:pPr algn="r" fontAlgn="b"/>
                      <a:r>
                        <a:rPr lang="en-US" sz="800" b="1"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465248995"/>
                  </a:ext>
                </a:extLst>
              </a:tr>
              <a:tr h="128588">
                <a:tc>
                  <a:txBody>
                    <a:bodyPr/>
                    <a:lstStyle/>
                    <a:p>
                      <a:pPr algn="ctr" fontAlgn="b"/>
                      <a:r>
                        <a:rPr lang="en-US" sz="800" b="1" i="0" u="none" strike="noStrike">
                          <a:effectLst/>
                          <a:latin typeface="Arial" panose="020B0604020202020204" pitchFamily="34" charset="0"/>
                        </a:rPr>
                        <a:t>constant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a:noFill/>
                    </a:lnB>
                  </a:tcPr>
                </a:tc>
                <a:tc>
                  <a:txBody>
                    <a:bodyPr/>
                    <a:lstStyle/>
                    <a:p>
                      <a:pPr algn="r" fontAlgn="b"/>
                      <a:r>
                        <a:rPr lang="en-US" sz="800" b="0" i="0" u="none" strike="noStrike">
                          <a:effectLst/>
                          <a:latin typeface="Arial" panose="020B0604020202020204" pitchFamily="34" charset="0"/>
                        </a:rPr>
                        <a:t>11.12</a:t>
                      </a:r>
                    </a:p>
                  </a:txBody>
                  <a:tcPr marL="7144" marR="7144" marT="7144" marB="0" anchor="b">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a:noFill/>
                    </a:lnB>
                  </a:tcPr>
                </a:tc>
                <a:tc>
                  <a:txBody>
                    <a:bodyPr/>
                    <a:lstStyle/>
                    <a:p>
                      <a:pPr algn="l" fontAlgn="b"/>
                      <a:r>
                        <a:rPr lang="en-US" sz="800" b="0" i="0" u="none" strike="noStrike">
                          <a:effectLst/>
                          <a:latin typeface="Arial" panose="020B0604020202020204" pitchFamily="34" charset="0"/>
                        </a:rPr>
                        <a:t>***</a:t>
                      </a:r>
                    </a:p>
                  </a:txBody>
                  <a:tcPr marL="7144" marR="7144" marT="714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r" fontAlgn="b"/>
                      <a:r>
                        <a:rPr lang="en-US" sz="800" b="0" i="0" u="none" strike="noStrike">
                          <a:effectLst/>
                          <a:latin typeface="Arial" panose="020B0604020202020204" pitchFamily="34" charset="0"/>
                        </a:rPr>
                        <a:t>1.26</a:t>
                      </a:r>
                    </a:p>
                  </a:txBody>
                  <a:tcPr marL="7144" marR="7144" marT="714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a:noFill/>
                    </a:lnB>
                  </a:tcPr>
                </a:tc>
                <a:tc>
                  <a:txBody>
                    <a:bodyPr/>
                    <a:lstStyle/>
                    <a:p>
                      <a:pPr algn="r" fontAlgn="b"/>
                      <a:r>
                        <a:rPr lang="en-US" sz="800" b="0" i="0" u="none" strike="noStrike">
                          <a:effectLst/>
                          <a:latin typeface="Arial" panose="020B0604020202020204" pitchFamily="34" charset="0"/>
                        </a:rPr>
                        <a:t>10.01</a:t>
                      </a:r>
                    </a:p>
                  </a:txBody>
                  <a:tcPr marL="7144" marR="7144" marT="7144" marB="0" anchor="b">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a:noFill/>
                    </a:lnB>
                  </a:tcPr>
                </a:tc>
                <a:tc>
                  <a:txBody>
                    <a:bodyPr/>
                    <a:lstStyle/>
                    <a:p>
                      <a:pPr algn="l" fontAlgn="b"/>
                      <a:r>
                        <a:rPr lang="en-US" sz="800" b="0" i="0" u="none" strike="noStrike">
                          <a:effectLst/>
                          <a:latin typeface="Arial" panose="020B0604020202020204" pitchFamily="34" charset="0"/>
                        </a:rPr>
                        <a:t>***</a:t>
                      </a:r>
                    </a:p>
                  </a:txBody>
                  <a:tcPr marL="7144" marR="7144" marT="714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r" fontAlgn="b"/>
                      <a:r>
                        <a:rPr lang="en-US" sz="800" b="0" i="0" u="none" strike="noStrike">
                          <a:effectLst/>
                          <a:latin typeface="Arial" panose="020B0604020202020204" pitchFamily="34" charset="0"/>
                        </a:rPr>
                        <a:t>8.67</a:t>
                      </a:r>
                    </a:p>
                  </a:txBody>
                  <a:tcPr marL="7144" marR="7144" marT="714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r>
                        <a:rPr lang="en-US" sz="800" b="0" i="0" u="none" strike="noStrike">
                          <a:effectLst/>
                          <a:latin typeface="Arial" panose="020B0604020202020204" pitchFamily="34" charset="0"/>
                        </a:rPr>
                        <a:t>***</a:t>
                      </a:r>
                    </a:p>
                  </a:txBody>
                  <a:tcPr marL="7144" marR="7144" marT="714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r" fontAlgn="b"/>
                      <a:r>
                        <a:rPr lang="en-US" sz="800" b="0" i="0" u="none" strike="noStrike">
                          <a:effectLst/>
                          <a:latin typeface="Arial" panose="020B0604020202020204" pitchFamily="34" charset="0"/>
                        </a:rPr>
                        <a:t>10.23</a:t>
                      </a:r>
                    </a:p>
                  </a:txBody>
                  <a:tcPr marL="7144" marR="7144" marT="7144"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r>
                        <a:rPr lang="en-US" sz="800" b="0" i="0" u="none" strike="noStrike">
                          <a:effectLst/>
                          <a:latin typeface="Arial" panose="020B0604020202020204" pitchFamily="34" charset="0"/>
                        </a:rPr>
                        <a:t>***</a:t>
                      </a:r>
                    </a:p>
                  </a:txBody>
                  <a:tcPr marL="7144" marR="7144" marT="7144" marB="0" anchor="b">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65865791"/>
                  </a:ext>
                </a:extLst>
              </a:tr>
              <a:tr h="121444">
                <a:tc>
                  <a:txBody>
                    <a:bodyPr/>
                    <a:lstStyle/>
                    <a:p>
                      <a:pPr algn="ctr" fontAlgn="b"/>
                      <a:r>
                        <a:rPr lang="en-US" sz="800" b="1"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800" b="0" i="0" u="none" strike="noStrike">
                          <a:effectLst/>
                          <a:latin typeface="Arial" panose="020B0604020202020204" pitchFamily="34" charset="0"/>
                        </a:rPr>
                        <a:t>(14.96)</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(-0.33)</a:t>
                      </a: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800" b="0" i="0" u="none" strike="noStrike">
                          <a:effectLst/>
                          <a:latin typeface="Arial" panose="020B0604020202020204" pitchFamily="34" charset="0"/>
                        </a:rPr>
                        <a:t>(18.25)</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(2.22)</a:t>
                      </a: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(12.01)</a:t>
                      </a: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94425261"/>
                  </a:ext>
                </a:extLst>
              </a:tr>
              <a:tr h="121444">
                <a:tc>
                  <a:txBody>
                    <a:bodyPr/>
                    <a:lstStyle/>
                    <a:p>
                      <a:pPr algn="ctr" fontAlgn="b"/>
                      <a:r>
                        <a:rPr lang="en-US" sz="800" b="1"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204636607"/>
                  </a:ext>
                </a:extLst>
              </a:tr>
              <a:tr h="121444">
                <a:tc>
                  <a:txBody>
                    <a:bodyPr/>
                    <a:lstStyle/>
                    <a:p>
                      <a:pPr algn="ctr" fontAlgn="b"/>
                      <a:r>
                        <a:rPr lang="en-US" sz="800" b="1" i="0" u="none" strike="noStrike">
                          <a:effectLst/>
                          <a:latin typeface="Arial" panose="020B0604020202020204" pitchFamily="34" charset="0"/>
                        </a:rPr>
                        <a:t>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800" b="0" i="0" u="none" strike="noStrike">
                          <a:effectLst/>
                          <a:latin typeface="Arial" panose="020B0604020202020204" pitchFamily="34" charset="0"/>
                        </a:rPr>
                        <a:t>1.12</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800" b="0" i="0" u="none" strike="noStrike">
                          <a:effectLst/>
                          <a:latin typeface="Arial" panose="020B0604020202020204" pitchFamily="34" charset="0"/>
                        </a:rPr>
                        <a:t>***</a:t>
                      </a: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0.11</a:t>
                      </a: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800" b="0" i="0" u="none" strike="noStrike">
                          <a:effectLst/>
                          <a:latin typeface="Arial" panose="020B0604020202020204" pitchFamily="34" charset="0"/>
                        </a:rPr>
                        <a:t>2.01</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800" b="0" i="0" u="none" strike="noStrike">
                          <a:effectLst/>
                          <a:latin typeface="Arial" panose="020B0604020202020204" pitchFamily="34" charset="0"/>
                        </a:rPr>
                        <a:t>***</a:t>
                      </a: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1.71</a:t>
                      </a: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a:t>
                      </a: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1.87</a:t>
                      </a: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63383056"/>
                  </a:ext>
                </a:extLst>
              </a:tr>
              <a:tr h="121444">
                <a:tc>
                  <a:txBody>
                    <a:bodyPr/>
                    <a:lstStyle/>
                    <a:p>
                      <a:pPr algn="ctr" fontAlgn="b"/>
                      <a:r>
                        <a:rPr lang="en-US" sz="800" b="1"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800" b="0" i="0" u="none" strike="noStrike">
                          <a:effectLst/>
                          <a:latin typeface="Arial" panose="020B0604020202020204" pitchFamily="34" charset="0"/>
                        </a:rPr>
                        <a:t>(4.9)</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(0.25)</a:t>
                      </a: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800" b="0" i="0" u="none" strike="noStrike">
                          <a:effectLst/>
                          <a:latin typeface="Arial" panose="020B0604020202020204" pitchFamily="34" charset="0"/>
                        </a:rPr>
                        <a:t>(16.42)</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(1.94)</a:t>
                      </a: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(4.26)</a:t>
                      </a: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10793935"/>
                  </a:ext>
                </a:extLst>
              </a:tr>
              <a:tr h="121444">
                <a:tc>
                  <a:txBody>
                    <a:bodyPr/>
                    <a:lstStyle/>
                    <a:p>
                      <a:pPr algn="ctr" fontAlgn="b"/>
                      <a:r>
                        <a:rPr lang="en-US" sz="800" b="1"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101400525"/>
                  </a:ext>
                </a:extLst>
              </a:tr>
              <a:tr h="121444">
                <a:tc>
                  <a:txBody>
                    <a:bodyPr/>
                    <a:lstStyle/>
                    <a:p>
                      <a:pPr algn="ctr" fontAlgn="b"/>
                      <a:r>
                        <a:rPr lang="en-US" sz="800" b="1" i="0" u="none" strike="noStrike">
                          <a:effectLst/>
                          <a:latin typeface="Arial" panose="020B0604020202020204" pitchFamily="34" charset="0"/>
                        </a:rPr>
                        <a:t>TSQ</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800" b="0" i="0" u="none" strike="noStrike">
                          <a:effectLst/>
                          <a:latin typeface="Arial" panose="020B0604020202020204" pitchFamily="34" charset="0"/>
                        </a:rPr>
                        <a:t>0.13</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800" b="0" i="0" u="none" strike="noStrike">
                          <a:effectLst/>
                          <a:latin typeface="Arial" panose="020B0604020202020204" pitchFamily="34" charset="0"/>
                        </a:rPr>
                        <a:t>***</a:t>
                      </a: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0.02</a:t>
                      </a: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0.02</a:t>
                      </a: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835841564"/>
                  </a:ext>
                </a:extLst>
              </a:tr>
              <a:tr h="121444">
                <a:tc>
                  <a:txBody>
                    <a:bodyPr/>
                    <a:lstStyle/>
                    <a:p>
                      <a:pPr algn="ctr" fontAlgn="b"/>
                      <a:r>
                        <a:rPr lang="en-US" sz="800" b="1"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800" b="0" i="0" u="none" strike="noStrike">
                          <a:effectLst/>
                          <a:latin typeface="Arial" panose="020B0604020202020204" pitchFamily="34" charset="0"/>
                        </a:rPr>
                        <a:t>(8.77)</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(0.33)</a:t>
                      </a: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(0.35)</a:t>
                      </a: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85919544"/>
                  </a:ext>
                </a:extLst>
              </a:tr>
              <a:tr h="121444">
                <a:tc>
                  <a:txBody>
                    <a:bodyPr/>
                    <a:lstStyle/>
                    <a:p>
                      <a:pPr algn="ctr" fontAlgn="b"/>
                      <a:r>
                        <a:rPr lang="en-US" sz="800" b="1"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870565535"/>
                  </a:ext>
                </a:extLst>
              </a:tr>
              <a:tr h="121444">
                <a:tc>
                  <a:txBody>
                    <a:bodyPr/>
                    <a:lstStyle/>
                    <a:p>
                      <a:pPr algn="ctr" fontAlgn="b"/>
                      <a:r>
                        <a:rPr lang="en-US" sz="800" b="1" i="0" u="none" strike="noStrike">
                          <a:effectLst/>
                          <a:latin typeface="Arial" panose="020B0604020202020204" pitchFamily="34" charset="0"/>
                        </a:rPr>
                        <a:t>D</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800" b="0" i="0" u="none" strike="noStrike">
                          <a:effectLst/>
                          <a:latin typeface="Arial" panose="020B0604020202020204" pitchFamily="34" charset="0"/>
                        </a:rPr>
                        <a:t>-13.47</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800" b="0" i="0" u="none" strike="noStrike">
                          <a:effectLst/>
                          <a:latin typeface="Arial" panose="020B0604020202020204" pitchFamily="34" charset="0"/>
                        </a:rPr>
                        <a:t>***</a:t>
                      </a: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-11.56</a:t>
                      </a: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a:t>
                      </a: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-11.56</a:t>
                      </a: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599414014"/>
                  </a:ext>
                </a:extLst>
              </a:tr>
              <a:tr h="121444">
                <a:tc>
                  <a:txBody>
                    <a:bodyPr/>
                    <a:lstStyle/>
                    <a:p>
                      <a:pPr algn="ctr" fontAlgn="b"/>
                      <a:r>
                        <a:rPr lang="en-US" sz="800" b="1"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800" b="0" i="0" u="none" strike="noStrike">
                          <a:effectLst/>
                          <a:latin typeface="Arial" panose="020B0604020202020204" pitchFamily="34" charset="0"/>
                        </a:rPr>
                        <a:t>(-9.12)</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(-2.02)</a:t>
                      </a: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(-2.02)</a:t>
                      </a: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487073780"/>
                  </a:ext>
                </a:extLst>
              </a:tr>
              <a:tr h="121444">
                <a:tc>
                  <a:txBody>
                    <a:bodyPr/>
                    <a:lstStyle/>
                    <a:p>
                      <a:pPr algn="ctr" fontAlgn="b"/>
                      <a:r>
                        <a:rPr lang="en-US" sz="800" b="1"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92936472"/>
                  </a:ext>
                </a:extLst>
              </a:tr>
              <a:tr h="121444">
                <a:tc>
                  <a:txBody>
                    <a:bodyPr/>
                    <a:lstStyle/>
                    <a:p>
                      <a:pPr algn="ctr" fontAlgn="b"/>
                      <a:r>
                        <a:rPr lang="en-US" sz="800" b="1" i="0" u="none" strike="noStrike">
                          <a:effectLst/>
                          <a:latin typeface="Arial" panose="020B0604020202020204" pitchFamily="34" charset="0"/>
                        </a:rPr>
                        <a:t>DT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800" b="0" i="0" u="none" strike="noStrike">
                          <a:effectLst/>
                          <a:latin typeface="Arial" panose="020B0604020202020204" pitchFamily="34" charset="0"/>
                        </a:rPr>
                        <a:t>1.91</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800" b="0" i="0" u="none" strike="noStrike">
                          <a:effectLst/>
                          <a:latin typeface="Arial" panose="020B0604020202020204" pitchFamily="34" charset="0"/>
                        </a:rPr>
                        <a:t>***</a:t>
                      </a: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1.66</a:t>
                      </a: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a:t>
                      </a: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1.66</a:t>
                      </a: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71967854"/>
                  </a:ext>
                </a:extLst>
              </a:tr>
              <a:tr h="121444">
                <a:tc>
                  <a:txBody>
                    <a:bodyPr/>
                    <a:lstStyle/>
                    <a:p>
                      <a:pPr algn="ctr" fontAlgn="b"/>
                      <a:r>
                        <a:rPr lang="en-US" sz="800" b="1"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800" b="0" i="0" u="none" strike="noStrike">
                          <a:effectLst/>
                          <a:latin typeface="Arial" panose="020B0604020202020204" pitchFamily="34" charset="0"/>
                        </a:rPr>
                        <a:t>(11.01)</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(2.19)</a:t>
                      </a: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effectLst/>
                          <a:latin typeface="Arial" panose="020B0604020202020204" pitchFamily="34" charset="0"/>
                        </a:rPr>
                        <a:t>(2.19)</a:t>
                      </a: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8782207"/>
                  </a:ext>
                </a:extLst>
              </a:tr>
              <a:tr h="121444">
                <a:tc>
                  <a:txBody>
                    <a:bodyPr/>
                    <a:lstStyle/>
                    <a:p>
                      <a:pPr algn="ctr" fontAlgn="b"/>
                      <a:r>
                        <a:rPr lang="en-US" sz="800" b="1"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96113089"/>
                  </a:ext>
                </a:extLst>
              </a:tr>
              <a:tr h="242888">
                <a:tc>
                  <a:txBody>
                    <a:bodyPr/>
                    <a:lstStyle/>
                    <a:p>
                      <a:pPr algn="ctr" fontAlgn="b"/>
                      <a:r>
                        <a:rPr lang="en-US" sz="800" b="1" i="0" u="none" strike="noStrike">
                          <a:effectLst/>
                          <a:latin typeface="Arial" panose="020B0604020202020204" pitchFamily="34" charset="0"/>
                        </a:rPr>
                        <a:t>Y-prediction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endParaRPr lang="en-US" sz="800" b="1" i="0" u="none" strike="noStrike">
                        <a:effectLst/>
                        <a:latin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1"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0.89</a:t>
                      </a: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0.14</a:t>
                      </a:r>
                    </a:p>
                  </a:txBody>
                  <a:tcPr marL="7144" marR="7144" marT="7144" marB="0" anchor="b">
                    <a:lnL>
                      <a:noFill/>
                    </a:lnL>
                    <a:lnR>
                      <a:noFill/>
                    </a:lnR>
                    <a:lnT>
                      <a:noFill/>
                    </a:lnT>
                    <a:lnB>
                      <a:noFill/>
                    </a:lnB>
                  </a:tcPr>
                </a:tc>
                <a:tc>
                  <a:txBody>
                    <a:bodyPr/>
                    <a:lstStyle/>
                    <a:p>
                      <a:pPr algn="l" fontAlgn="b"/>
                      <a:endParaRPr lang="en-US" sz="800" b="1"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r>
                        <a:rPr lang="en-US" sz="800" b="1"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1"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800" b="1" i="0" u="none" strike="noStrike" dirty="0">
                          <a:effectLst/>
                          <a:latin typeface="Arial" panose="020B0604020202020204" pitchFamily="34" charset="0"/>
                        </a:rPr>
                        <a:t>quad: </a:t>
                      </a:r>
                      <a:br>
                        <a:rPr lang="en-US" sz="800" b="1" i="0" u="none" strike="noStrike" dirty="0">
                          <a:effectLst/>
                          <a:latin typeface="Arial" panose="020B0604020202020204" pitchFamily="34" charset="0"/>
                        </a:rPr>
                      </a:br>
                      <a:r>
                        <a:rPr lang="en-US" sz="800" b="1" i="0" u="none" strike="noStrike" dirty="0">
                          <a:effectLst/>
                          <a:latin typeface="Arial" panose="020B0604020202020204" pitchFamily="34" charset="0"/>
                        </a:rPr>
                        <a:t>test TSQ = 0;</a:t>
                      </a:r>
                    </a:p>
                  </a:txBody>
                  <a:tcPr marL="7144" marR="7144" marT="7144" marB="0" anchor="b">
                    <a:lnL>
                      <a:noFill/>
                    </a:lnL>
                    <a:lnR>
                      <a:noFill/>
                    </a:lnR>
                    <a:lnT>
                      <a:noFill/>
                    </a:lnT>
                    <a:lnB>
                      <a:noFill/>
                    </a:lnB>
                  </a:tcPr>
                </a:tc>
                <a:tc>
                  <a:txBody>
                    <a:bodyPr/>
                    <a:lstStyle/>
                    <a:p>
                      <a:pPr algn="r" fontAlgn="ctr"/>
                      <a:r>
                        <a:rPr lang="en-US" sz="800" b="0" i="0" u="none" strike="noStrike" dirty="0">
                          <a:effectLst/>
                          <a:latin typeface="Arial" panose="020B0604020202020204" pitchFamily="34" charset="0"/>
                        </a:rPr>
                        <a:t>F = 0.12</a:t>
                      </a:r>
                    </a:p>
                  </a:txBody>
                  <a:tcPr marL="7144" marR="7144" marT="7144" marB="0" anchor="ctr">
                    <a:lnL>
                      <a:noFill/>
                    </a:lnL>
                    <a:lnR>
                      <a:noFill/>
                    </a:lnR>
                    <a:lnT>
                      <a:noFill/>
                    </a:lnT>
                    <a:lnB>
                      <a:noFill/>
                    </a:lnB>
                  </a:tcPr>
                </a:tc>
                <a:tc>
                  <a:txBody>
                    <a:bodyPr/>
                    <a:lstStyle/>
                    <a:p>
                      <a:pPr algn="l" fontAlgn="ctr"/>
                      <a:r>
                        <a:rPr lang="en-US" sz="800" b="0" i="0" u="none" strike="noStrike" dirty="0">
                          <a:effectLst/>
                          <a:latin typeface="Arial" panose="020B0604020202020204" pitchFamily="34" charset="0"/>
                        </a:rPr>
                        <a:t> </a:t>
                      </a:r>
                    </a:p>
                  </a:txBody>
                  <a:tcPr marL="7144" marR="7144" marT="7144"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638134755"/>
                  </a:ext>
                </a:extLst>
              </a:tr>
              <a:tr h="242888">
                <a:tc>
                  <a:txBody>
                    <a:bodyPr/>
                    <a:lstStyle/>
                    <a:p>
                      <a:pPr algn="ctr" fontAlgn="t"/>
                      <a:r>
                        <a:rPr lang="en-US" sz="800" b="1" i="0" u="none" strike="noStrike">
                          <a:effectLst/>
                          <a:latin typeface="Arial" panose="020B0604020202020204" pitchFamily="34" charset="0"/>
                        </a:rPr>
                        <a:t>from other model</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endParaRPr lang="en-US" sz="800" b="1" i="0" u="none" strike="noStrike">
                        <a:effectLst/>
                        <a:latin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1"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t"/>
                      <a:r>
                        <a:rPr lang="en-US" sz="800" b="0" i="0" u="none" strike="noStrike">
                          <a:effectLst/>
                          <a:latin typeface="Arial" panose="020B0604020202020204" pitchFamily="34" charset="0"/>
                        </a:rPr>
                        <a:t>(2.61)</a:t>
                      </a:r>
                    </a:p>
                  </a:txBody>
                  <a:tcPr marL="7144" marR="7144" marT="7144" marB="0">
                    <a:lnL>
                      <a:noFill/>
                    </a:lnL>
                    <a:lnR>
                      <a:noFill/>
                    </a:lnR>
                    <a:lnT>
                      <a:noFill/>
                    </a:lnT>
                    <a:lnB>
                      <a:noFill/>
                    </a:lnB>
                  </a:tcPr>
                </a:tc>
                <a:tc>
                  <a:txBody>
                    <a:bodyPr/>
                    <a:lstStyle/>
                    <a:p>
                      <a:pPr algn="l" fontAlgn="t"/>
                      <a:endParaRPr lang="en-US" sz="800" b="0" i="0" u="none" strike="noStrike">
                        <a:effectLst/>
                        <a:latin typeface="Arial" panose="020B0604020202020204" pitchFamily="34" charset="0"/>
                      </a:endParaRPr>
                    </a:p>
                  </a:txBody>
                  <a:tcPr marL="7144" marR="7144" marT="7144" marB="0">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t"/>
                      <a:r>
                        <a:rPr lang="en-US" sz="800" b="0" i="0" u="none" strike="noStrike">
                          <a:effectLst/>
                          <a:latin typeface="Arial" panose="020B0604020202020204" pitchFamily="34" charset="0"/>
                        </a:rPr>
                        <a:t> </a:t>
                      </a:r>
                    </a:p>
                  </a:txBody>
                  <a:tcPr marL="7144" marR="7144" marT="7144" marB="0">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t"/>
                      <a:endParaRPr lang="en-US" sz="800" b="0" i="0" u="none" strike="noStrike">
                        <a:effectLst/>
                        <a:latin typeface="Arial" panose="020B0604020202020204" pitchFamily="34" charset="0"/>
                      </a:endParaRPr>
                    </a:p>
                  </a:txBody>
                  <a:tcPr marL="7144" marR="7144" marT="7144" marB="0">
                    <a:lnL>
                      <a:noFill/>
                    </a:lnL>
                    <a:lnR>
                      <a:noFill/>
                    </a:lnR>
                    <a:lnT>
                      <a:noFill/>
                    </a:lnT>
                    <a:lnB>
                      <a:noFill/>
                    </a:lnB>
                  </a:tcPr>
                </a:tc>
                <a:tc>
                  <a:txBody>
                    <a:bodyPr/>
                    <a:lstStyle/>
                    <a:p>
                      <a:pPr algn="r" fontAlgn="t"/>
                      <a:r>
                        <a:rPr lang="en-US" sz="800" b="0" i="0" u="none" strike="noStrike">
                          <a:effectLst/>
                          <a:latin typeface="Arial" panose="020B0604020202020204" pitchFamily="34" charset="0"/>
                        </a:rPr>
                        <a:t>(0.35)</a:t>
                      </a:r>
                    </a:p>
                  </a:txBody>
                  <a:tcPr marL="7144" marR="7144" marT="7144" marB="0">
                    <a:lnL>
                      <a:noFill/>
                    </a:lnL>
                    <a:lnR>
                      <a:noFill/>
                    </a:lnR>
                    <a:lnT>
                      <a:noFill/>
                    </a:lnT>
                    <a:lnB>
                      <a:noFill/>
                    </a:lnB>
                  </a:tcPr>
                </a:tc>
                <a:tc>
                  <a:txBody>
                    <a:bodyPr/>
                    <a:lstStyle/>
                    <a:p>
                      <a:pPr algn="l" fontAlgn="b"/>
                      <a:endParaRPr lang="en-US" sz="800" b="1"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r>
                        <a:rPr lang="en-US" sz="800" b="1"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1"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800" b="1" i="0" u="none" strike="noStrike" dirty="0">
                          <a:effectLst/>
                          <a:latin typeface="Arial" panose="020B0604020202020204" pitchFamily="34" charset="0"/>
                        </a:rPr>
                        <a:t>break: </a:t>
                      </a:r>
                      <a:br>
                        <a:rPr lang="en-US" sz="800" b="1" i="0" u="none" strike="noStrike" dirty="0">
                          <a:effectLst/>
                          <a:latin typeface="Arial" panose="020B0604020202020204" pitchFamily="34" charset="0"/>
                        </a:rPr>
                      </a:br>
                      <a:r>
                        <a:rPr lang="en-US" sz="800" b="1" i="0" u="none" strike="noStrike" dirty="0">
                          <a:effectLst/>
                          <a:latin typeface="Arial" panose="020B0604020202020204" pitchFamily="34" charset="0"/>
                        </a:rPr>
                        <a:t>test D=DT=0;</a:t>
                      </a:r>
                    </a:p>
                  </a:txBody>
                  <a:tcPr marL="7144" marR="7144" marT="7144" marB="0" anchor="b">
                    <a:lnL>
                      <a:noFill/>
                    </a:lnL>
                    <a:lnR>
                      <a:noFill/>
                    </a:lnR>
                    <a:lnT>
                      <a:noFill/>
                    </a:lnT>
                    <a:lnB>
                      <a:noFill/>
                    </a:lnB>
                  </a:tcPr>
                </a:tc>
                <a:tc>
                  <a:txBody>
                    <a:bodyPr/>
                    <a:lstStyle/>
                    <a:p>
                      <a:pPr algn="r" fontAlgn="ctr"/>
                      <a:r>
                        <a:rPr lang="en-US" sz="800" b="0" i="0" u="none" strike="noStrike">
                          <a:effectLst/>
                          <a:latin typeface="Arial" panose="020B0604020202020204" pitchFamily="34" charset="0"/>
                        </a:rPr>
                        <a:t>F = 3.07</a:t>
                      </a:r>
                    </a:p>
                  </a:txBody>
                  <a:tcPr marL="7144" marR="7144" marT="7144" marB="0" anchor="ctr">
                    <a:lnL>
                      <a:noFill/>
                    </a:lnL>
                    <a:lnR>
                      <a:noFill/>
                    </a:lnR>
                    <a:lnT>
                      <a:noFill/>
                    </a:lnT>
                    <a:lnB>
                      <a:noFill/>
                    </a:lnB>
                  </a:tcPr>
                </a:tc>
                <a:tc>
                  <a:txBody>
                    <a:bodyPr/>
                    <a:lstStyle/>
                    <a:p>
                      <a:pPr algn="l" fontAlgn="ctr"/>
                      <a:r>
                        <a:rPr lang="en-US" sz="800" b="0" i="0" u="none" strike="noStrike">
                          <a:effectLst/>
                          <a:latin typeface="Arial" panose="020B0604020202020204" pitchFamily="34" charset="0"/>
                        </a:rPr>
                        <a:t>*</a:t>
                      </a:r>
                    </a:p>
                  </a:txBody>
                  <a:tcPr marL="7144" marR="7144" marT="7144" marB="0" anchor="ctr">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22124789"/>
                  </a:ext>
                </a:extLst>
              </a:tr>
              <a:tr h="121444">
                <a:tc>
                  <a:txBody>
                    <a:bodyPr/>
                    <a:lstStyle/>
                    <a:p>
                      <a:pPr algn="ctr" fontAlgn="b"/>
                      <a:r>
                        <a:rPr lang="en-US" sz="800" b="1"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2668948"/>
                  </a:ext>
                </a:extLst>
              </a:tr>
              <a:tr h="121444">
                <a:tc>
                  <a:txBody>
                    <a:bodyPr/>
                    <a:lstStyle/>
                    <a:p>
                      <a:pPr algn="ctr" fontAlgn="b"/>
                      <a:r>
                        <a:rPr lang="en-US" sz="800" b="1" i="0" u="none" strike="noStrike">
                          <a:effectLst/>
                          <a:latin typeface="Arial" panose="020B0604020202020204" pitchFamily="34" charset="0"/>
                        </a:rPr>
                        <a:t>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sz="800" b="0" i="0" u="none" strike="noStrike">
                          <a:effectLst/>
                          <a:latin typeface="Arial" panose="020B0604020202020204" pitchFamily="34" charset="0"/>
                        </a:rPr>
                        <a:t>14</a:t>
                      </a:r>
                    </a:p>
                  </a:txBody>
                  <a:tcPr marL="7144" marR="7144" marT="714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800" b="0" i="0" u="none" strike="noStrike">
                          <a:effectLst/>
                          <a:latin typeface="Arial" panose="020B0604020202020204" pitchFamily="34" charset="0"/>
                        </a:rPr>
                        <a:t>14</a:t>
                      </a:r>
                    </a:p>
                  </a:txBody>
                  <a:tcPr marL="7144" marR="7144" marT="714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sz="800" b="0" i="0" u="none" strike="noStrike">
                          <a:effectLst/>
                          <a:latin typeface="Arial" panose="020B0604020202020204" pitchFamily="34" charset="0"/>
                        </a:rPr>
                        <a:t>14</a:t>
                      </a:r>
                    </a:p>
                  </a:txBody>
                  <a:tcPr marL="7144" marR="7144" marT="714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800" b="0" i="0" u="none" strike="noStrike">
                          <a:effectLst/>
                          <a:latin typeface="Arial" panose="020B0604020202020204" pitchFamily="34" charset="0"/>
                        </a:rPr>
                        <a:t>14</a:t>
                      </a:r>
                    </a:p>
                  </a:txBody>
                  <a:tcPr marL="7144" marR="7144" marT="714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800" b="0" i="0" u="none" strike="noStrike">
                          <a:effectLst/>
                          <a:latin typeface="Arial" panose="020B0604020202020204" pitchFamily="34" charset="0"/>
                        </a:rPr>
                        <a:t>14</a:t>
                      </a:r>
                    </a:p>
                  </a:txBody>
                  <a:tcPr marL="7144" marR="7144" marT="714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56823777"/>
                  </a:ext>
                </a:extLst>
              </a:tr>
              <a:tr h="121444">
                <a:tc>
                  <a:txBody>
                    <a:bodyPr/>
                    <a:lstStyle/>
                    <a:p>
                      <a:pPr algn="ctr" fontAlgn="b"/>
                      <a:r>
                        <a:rPr lang="en-US" sz="800" b="1" i="0" u="none" strike="noStrike" dirty="0" err="1">
                          <a:effectLst/>
                          <a:latin typeface="Arial" panose="020B0604020202020204" pitchFamily="34" charset="0"/>
                        </a:rPr>
                        <a:t>adj</a:t>
                      </a:r>
                      <a:r>
                        <a:rPr lang="en-US" sz="800" b="1" i="0" u="none" strike="noStrike" dirty="0">
                          <a:effectLst/>
                          <a:latin typeface="Arial" panose="020B0604020202020204" pitchFamily="34" charset="0"/>
                        </a:rPr>
                        <a:t> </a:t>
                      </a:r>
                      <a:r>
                        <a:rPr lang="en-US" sz="800" b="1" i="0" u="none" strike="noStrike" dirty="0" smtClean="0">
                          <a:effectLst/>
                          <a:latin typeface="Arial" panose="020B0604020202020204" pitchFamily="34" charset="0"/>
                        </a:rPr>
                        <a:t>R-</a:t>
                      </a:r>
                      <a:r>
                        <a:rPr lang="en-US" sz="800" b="1" i="0" u="none" strike="noStrike" dirty="0" err="1" smtClean="0">
                          <a:effectLst/>
                          <a:latin typeface="Arial" panose="020B0604020202020204" pitchFamily="34" charset="0"/>
                        </a:rPr>
                        <a:t>sq</a:t>
                      </a:r>
                      <a:endParaRPr lang="en-US" sz="800" b="1" i="0" u="none" strike="noStrike" dirty="0">
                        <a:effectLst/>
                        <a:latin typeface="Arial" panose="020B060402020202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800" b="0" i="0" u="none" strike="noStrike">
                          <a:effectLst/>
                          <a:latin typeface="Arial" panose="020B0604020202020204" pitchFamily="34" charset="0"/>
                        </a:rPr>
                        <a:t>0.972</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0.998</a:t>
                      </a: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800" b="0" i="0" u="none" strike="noStrike">
                          <a:effectLst/>
                          <a:latin typeface="Arial" panose="020B0604020202020204" pitchFamily="34" charset="0"/>
                        </a:rPr>
                        <a:t>0.970</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0.997</a:t>
                      </a: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0.997</a:t>
                      </a: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07008692"/>
                  </a:ext>
                </a:extLst>
              </a:tr>
              <a:tr h="121444">
                <a:tc>
                  <a:txBody>
                    <a:bodyPr/>
                    <a:lstStyle/>
                    <a:p>
                      <a:pPr algn="ctr" fontAlgn="b"/>
                      <a:r>
                        <a:rPr lang="en-US" sz="800" b="1" i="0" u="none" strike="noStrike">
                          <a:effectLst/>
                          <a:latin typeface="Arial" panose="020B0604020202020204" pitchFamily="34" charset="0"/>
                        </a:rPr>
                        <a:t>F</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800" b="0" i="0" u="none" strike="noStrike">
                          <a:effectLst/>
                          <a:latin typeface="Arial" panose="020B0604020202020204" pitchFamily="34" charset="0"/>
                        </a:rPr>
                        <a:t>457.6</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1746.3</a:t>
                      </a: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800" b="0" i="0" u="none" strike="noStrike">
                          <a:effectLst/>
                          <a:latin typeface="Arial" panose="020B0604020202020204" pitchFamily="34" charset="0"/>
                        </a:rPr>
                        <a:t>212.2</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1181.4</a:t>
                      </a: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1181.4</a:t>
                      </a: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222332175"/>
                  </a:ext>
                </a:extLst>
              </a:tr>
              <a:tr h="121444">
                <a:tc>
                  <a:txBody>
                    <a:bodyPr/>
                    <a:lstStyle/>
                    <a:p>
                      <a:pPr algn="ctr" fontAlgn="b"/>
                      <a:r>
                        <a:rPr lang="en-US" sz="800" b="1" i="0" u="none" strike="noStrike">
                          <a:effectLst/>
                          <a:latin typeface="Arial" panose="020B0604020202020204" pitchFamily="34" charset="0"/>
                        </a:rPr>
                        <a:t>root MSE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800" b="0" i="0" u="none" strike="noStrike">
                          <a:effectLst/>
                          <a:latin typeface="Arial" panose="020B0604020202020204" pitchFamily="34" charset="0"/>
                        </a:rPr>
                        <a:t>2.16</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0.06</a:t>
                      </a: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800" b="0" i="0" u="none" strike="noStrike">
                          <a:effectLst/>
                          <a:latin typeface="Arial" panose="020B0604020202020204" pitchFamily="34" charset="0"/>
                        </a:rPr>
                        <a:t>2.24</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0.68</a:t>
                      </a:r>
                    </a:p>
                  </a:txBody>
                  <a:tcPr marL="7144" marR="7144" marT="7144" marB="0" anchor="b">
                    <a:lnL>
                      <a:noFill/>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effectLst/>
                        <a:latin typeface="Arial" panose="020B0604020202020204" pitchFamily="34" charset="0"/>
                      </a:endParaRPr>
                    </a:p>
                  </a:txBody>
                  <a:tcPr marL="7144" marR="7144" marT="7144" marB="0" anchor="b">
                    <a:lnL>
                      <a:noFill/>
                    </a:lnL>
                    <a:lnR>
                      <a:noFill/>
                    </a:lnR>
                    <a:lnT>
                      <a:noFill/>
                    </a:lnT>
                    <a:lnB>
                      <a:noFill/>
                    </a:lnB>
                  </a:tcPr>
                </a:tc>
                <a:tc>
                  <a:txBody>
                    <a:bodyPr/>
                    <a:lstStyle/>
                    <a:p>
                      <a:pPr algn="r" fontAlgn="b"/>
                      <a:r>
                        <a:rPr lang="en-US" sz="800" b="0" i="0" u="none" strike="noStrike">
                          <a:effectLst/>
                          <a:latin typeface="Arial" panose="020B0604020202020204" pitchFamily="34" charset="0"/>
                        </a:rPr>
                        <a:t>0.68</a:t>
                      </a:r>
                    </a:p>
                  </a:txBody>
                  <a:tcPr marL="7144" marR="7144" marT="7144" marB="0" anchor="b">
                    <a:lnL>
                      <a:noFill/>
                    </a:lnL>
                    <a:lnR>
                      <a:noFill/>
                    </a:lnR>
                    <a:lnT>
                      <a:noFill/>
                    </a:lnT>
                    <a:lnB>
                      <a:noFill/>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860040982"/>
                  </a:ext>
                </a:extLst>
              </a:tr>
              <a:tr h="121444">
                <a:tc>
                  <a:txBody>
                    <a:bodyPr/>
                    <a:lstStyle/>
                    <a:p>
                      <a:pPr algn="ctr" fontAlgn="b"/>
                      <a:r>
                        <a:rPr lang="en-US" sz="800" b="1"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effectLst/>
                          <a:latin typeface="Arial" panose="020B0604020202020204" pitchFamily="34" charset="0"/>
                        </a:rPr>
                        <a:t> </a:t>
                      </a: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effectLst/>
                          <a:latin typeface="Arial" panose="020B0604020202020204" pitchFamily="34" charset="0"/>
                        </a:rPr>
                        <a:t> </a:t>
                      </a:r>
                    </a:p>
                  </a:txBody>
                  <a:tcPr marL="7144" marR="7144" marT="7144"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081125"/>
                  </a:ext>
                </a:extLst>
              </a:tr>
            </a:tbl>
          </a:graphicData>
        </a:graphic>
      </p:graphicFrame>
      <p:sp>
        <p:nvSpPr>
          <p:cNvPr id="4" name="TextBox 3"/>
          <p:cNvSpPr txBox="1"/>
          <p:nvPr/>
        </p:nvSpPr>
        <p:spPr>
          <a:xfrm>
            <a:off x="272920" y="895425"/>
            <a:ext cx="1462574" cy="1754326"/>
          </a:xfrm>
          <a:prstGeom prst="rect">
            <a:avLst/>
          </a:prstGeom>
          <a:noFill/>
          <a:ln>
            <a:solidFill>
              <a:srgbClr val="C00000"/>
            </a:solidFill>
          </a:ln>
        </p:spPr>
        <p:txBody>
          <a:bodyPr wrap="square" rtlCol="0">
            <a:spAutoFit/>
          </a:bodyPr>
          <a:lstStyle/>
          <a:p>
            <a:r>
              <a:rPr lang="en-US" sz="1200" dirty="0"/>
              <a:t>The ‘break’ model contributes significantly to the explanation of the ‘quadratic’ model.</a:t>
            </a:r>
          </a:p>
          <a:p>
            <a:endParaRPr lang="en-US" sz="1200" dirty="0"/>
          </a:p>
          <a:p>
            <a:r>
              <a:rPr lang="en-US" sz="1200" dirty="0"/>
              <a:t>Conclusion: reject the ‘quadratic’ model</a:t>
            </a:r>
            <a:endParaRPr lang="en-US" sz="1200" dirty="0"/>
          </a:p>
        </p:txBody>
      </p:sp>
      <p:cxnSp>
        <p:nvCxnSpPr>
          <p:cNvPr id="5" name="Straight Arrow Connector 4"/>
          <p:cNvCxnSpPr>
            <a:stCxn id="4" idx="3"/>
          </p:cNvCxnSpPr>
          <p:nvPr/>
        </p:nvCxnSpPr>
        <p:spPr>
          <a:xfrm>
            <a:off x="1735494" y="1772588"/>
            <a:ext cx="1581539" cy="1411239"/>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6" name="TextBox 5"/>
          <p:cNvSpPr txBox="1"/>
          <p:nvPr/>
        </p:nvSpPr>
        <p:spPr>
          <a:xfrm>
            <a:off x="272920" y="2744919"/>
            <a:ext cx="1462574" cy="1754326"/>
          </a:xfrm>
          <a:prstGeom prst="rect">
            <a:avLst/>
          </a:prstGeom>
          <a:noFill/>
          <a:ln>
            <a:solidFill>
              <a:srgbClr val="C00000"/>
            </a:solidFill>
          </a:ln>
        </p:spPr>
        <p:txBody>
          <a:bodyPr wrap="square" rtlCol="0">
            <a:spAutoFit/>
          </a:bodyPr>
          <a:lstStyle/>
          <a:p>
            <a:r>
              <a:rPr lang="en-US" sz="1200" dirty="0"/>
              <a:t>T</a:t>
            </a:r>
            <a:r>
              <a:rPr lang="en-US" sz="1200" dirty="0"/>
              <a:t>he ‘</a:t>
            </a:r>
            <a:r>
              <a:rPr lang="en-US" sz="1200" dirty="0"/>
              <a:t>quadratic’ </a:t>
            </a:r>
            <a:r>
              <a:rPr lang="en-US" sz="1200" dirty="0"/>
              <a:t>model </a:t>
            </a:r>
            <a:r>
              <a:rPr lang="en-US" sz="1200" dirty="0"/>
              <a:t>contributes nothing to the explanation of the ‘break model.</a:t>
            </a:r>
          </a:p>
          <a:p>
            <a:endParaRPr lang="en-US" sz="1200" dirty="0"/>
          </a:p>
          <a:p>
            <a:r>
              <a:rPr lang="en-US" sz="1200" dirty="0"/>
              <a:t>Conclusion: fail to reject the ‘’break’ model</a:t>
            </a:r>
            <a:endParaRPr lang="en-US" sz="1200" dirty="0"/>
          </a:p>
        </p:txBody>
      </p:sp>
      <p:cxnSp>
        <p:nvCxnSpPr>
          <p:cNvPr id="7" name="Straight Arrow Connector 6"/>
          <p:cNvCxnSpPr>
            <a:stCxn id="6" idx="3"/>
          </p:cNvCxnSpPr>
          <p:nvPr/>
        </p:nvCxnSpPr>
        <p:spPr>
          <a:xfrm flipV="1">
            <a:off x="1735494" y="3475709"/>
            <a:ext cx="2911152" cy="146373"/>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8" name="TextBox 7"/>
          <p:cNvSpPr txBox="1"/>
          <p:nvPr/>
        </p:nvSpPr>
        <p:spPr>
          <a:xfrm>
            <a:off x="7298871" y="657494"/>
            <a:ext cx="1546549" cy="1754326"/>
          </a:xfrm>
          <a:prstGeom prst="rect">
            <a:avLst/>
          </a:prstGeom>
          <a:noFill/>
          <a:ln>
            <a:solidFill>
              <a:srgbClr val="C00000"/>
            </a:solidFill>
          </a:ln>
        </p:spPr>
        <p:txBody>
          <a:bodyPr wrap="square" rtlCol="0">
            <a:spAutoFit/>
          </a:bodyPr>
          <a:lstStyle/>
          <a:p>
            <a:r>
              <a:rPr lang="en-US" sz="1350" dirty="0"/>
              <a:t>Parameters unique to the ‘quadratic’ model are not rejected from zero.</a:t>
            </a:r>
          </a:p>
          <a:p>
            <a:endParaRPr lang="en-US" sz="1350" dirty="0"/>
          </a:p>
          <a:p>
            <a:r>
              <a:rPr lang="en-US" sz="1350" dirty="0"/>
              <a:t>Conclusion: the ‘break’ model is not rejected.</a:t>
            </a:r>
            <a:endParaRPr lang="en-US" sz="1350" dirty="0"/>
          </a:p>
        </p:txBody>
      </p:sp>
      <p:cxnSp>
        <p:nvCxnSpPr>
          <p:cNvPr id="9" name="Straight Arrow Connector 8"/>
          <p:cNvCxnSpPr>
            <a:stCxn id="8" idx="1"/>
          </p:cNvCxnSpPr>
          <p:nvPr/>
        </p:nvCxnSpPr>
        <p:spPr>
          <a:xfrm flipH="1">
            <a:off x="6651603" y="1534657"/>
            <a:ext cx="647268" cy="1573070"/>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0" name="TextBox 9"/>
          <p:cNvSpPr txBox="1"/>
          <p:nvPr/>
        </p:nvSpPr>
        <p:spPr>
          <a:xfrm>
            <a:off x="7298871" y="2812866"/>
            <a:ext cx="1546549" cy="1754326"/>
          </a:xfrm>
          <a:prstGeom prst="rect">
            <a:avLst/>
          </a:prstGeom>
          <a:noFill/>
          <a:ln>
            <a:solidFill>
              <a:srgbClr val="C00000"/>
            </a:solidFill>
          </a:ln>
        </p:spPr>
        <p:txBody>
          <a:bodyPr wrap="square" rtlCol="0">
            <a:spAutoFit/>
          </a:bodyPr>
          <a:lstStyle/>
          <a:p>
            <a:r>
              <a:rPr lang="en-US" sz="1350" dirty="0"/>
              <a:t>Parameters unique to the ‘break’ model are rejected from zero. </a:t>
            </a:r>
          </a:p>
          <a:p>
            <a:endParaRPr lang="en-US" sz="1350" dirty="0"/>
          </a:p>
          <a:p>
            <a:r>
              <a:rPr lang="en-US" sz="1350" dirty="0"/>
              <a:t>Conclusion: the ‘quadratic’ model is rejected. </a:t>
            </a:r>
            <a:endParaRPr lang="en-US" sz="1350" dirty="0"/>
          </a:p>
        </p:txBody>
      </p:sp>
      <p:cxnSp>
        <p:nvCxnSpPr>
          <p:cNvPr id="11" name="Straight Arrow Connector 10"/>
          <p:cNvCxnSpPr>
            <a:stCxn id="10" idx="1"/>
          </p:cNvCxnSpPr>
          <p:nvPr/>
        </p:nvCxnSpPr>
        <p:spPr>
          <a:xfrm flipH="1" flipV="1">
            <a:off x="6651603" y="3577604"/>
            <a:ext cx="647268" cy="112425"/>
          </a:xfrm>
          <a:prstGeom prst="straightConnector1">
            <a:avLst/>
          </a:prstGeom>
          <a:ln>
            <a:solidFill>
              <a:srgbClr val="C00000"/>
            </a:solidFill>
            <a:tailEnd type="triangle"/>
          </a:ln>
        </p:spPr>
        <p:style>
          <a:lnRef idx="2">
            <a:schemeClr val="accent2"/>
          </a:lnRef>
          <a:fillRef idx="0">
            <a:schemeClr val="accent2"/>
          </a:fillRef>
          <a:effectRef idx="1">
            <a:schemeClr val="accent2"/>
          </a:effectRef>
          <a:fontRef idx="minor">
            <a:schemeClr val="tx1"/>
          </a:fontRef>
        </p:style>
      </p:cxnSp>
      <p:sp>
        <p:nvSpPr>
          <p:cNvPr id="12" name="Rectangle 11"/>
          <p:cNvSpPr/>
          <p:nvPr/>
        </p:nvSpPr>
        <p:spPr>
          <a:xfrm>
            <a:off x="3374136" y="3183827"/>
            <a:ext cx="429768" cy="29188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p:cNvSpPr/>
          <p:nvPr/>
        </p:nvSpPr>
        <p:spPr>
          <a:xfrm>
            <a:off x="4680233" y="3183827"/>
            <a:ext cx="429768" cy="29188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p:nvSpPr>
        <p:spPr>
          <a:xfrm>
            <a:off x="6173596" y="3107727"/>
            <a:ext cx="478007" cy="2099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p:cNvSpPr/>
          <p:nvPr/>
        </p:nvSpPr>
        <p:spPr>
          <a:xfrm>
            <a:off x="6173596" y="3367679"/>
            <a:ext cx="478007" cy="2099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p:nvSpPr>
        <p:spPr>
          <a:xfrm>
            <a:off x="1976034" y="4335495"/>
            <a:ext cx="5587139" cy="669414"/>
          </a:xfrm>
          <a:prstGeom prst="rect">
            <a:avLst/>
          </a:prstGeom>
          <a:noFill/>
        </p:spPr>
        <p:txBody>
          <a:bodyPr wrap="square" rtlCol="0">
            <a:spAutoFit/>
          </a:bodyPr>
          <a:lstStyle/>
          <a:p>
            <a:pPr fontAlgn="b"/>
            <a:r>
              <a:rPr lang="en-US" sz="1050" dirty="0"/>
              <a:t>note:  All regressions estimated with OLS using the SAS REG procedure</a:t>
            </a:r>
            <a:r>
              <a:rPr lang="en-US" sz="1050" dirty="0" smtClean="0"/>
              <a:t>.  </a:t>
            </a:r>
            <a:r>
              <a:rPr lang="en-US" sz="1050" dirty="0"/>
              <a:t>T-stats in parentheses.</a:t>
            </a:r>
          </a:p>
          <a:p>
            <a:pPr fontAlgn="b"/>
            <a:r>
              <a:rPr lang="en-US" sz="900" dirty="0"/>
              <a:t>*** significant at the .01 level</a:t>
            </a:r>
          </a:p>
          <a:p>
            <a:pPr fontAlgn="b"/>
            <a:r>
              <a:rPr lang="en-US" sz="900" dirty="0"/>
              <a:t>**  significant at the .05 level</a:t>
            </a:r>
          </a:p>
          <a:p>
            <a:pPr fontAlgn="b"/>
            <a:r>
              <a:rPr lang="en-US" sz="900" dirty="0"/>
              <a:t>*   significant at the .10 </a:t>
            </a:r>
            <a:r>
              <a:rPr lang="en-US" sz="900" dirty="0" smtClean="0"/>
              <a:t>level</a:t>
            </a:r>
            <a:endParaRPr lang="en-US" sz="900" dirty="0"/>
          </a:p>
        </p:txBody>
      </p:sp>
    </p:spTree>
    <p:extLst>
      <p:ext uri="{BB962C8B-B14F-4D97-AF65-F5344CB8AC3E}">
        <p14:creationId xmlns:p14="http://schemas.microsoft.com/office/powerpoint/2010/main" val="342273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2" grpId="0" animBg="1"/>
      <p:bldP spid="13" grpId="0" animBg="1"/>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34447202"/>
              </p:ext>
            </p:extLst>
          </p:nvPr>
        </p:nvGraphicFramePr>
        <p:xfrm>
          <a:off x="2575560" y="64262"/>
          <a:ext cx="6096000" cy="5006340"/>
        </p:xfrm>
        <a:graphic>
          <a:graphicData uri="http://schemas.openxmlformats.org/drawingml/2006/table">
            <a:tbl>
              <a:tblPr firstRow="1">
                <a:tableStyleId>{5C22544A-7EE6-4342-B048-85BDC9FD1C3A}</a:tableStyleId>
              </a:tblPr>
              <a:tblGrid>
                <a:gridCol w="1524000">
                  <a:extLst>
                    <a:ext uri="{9D8B030D-6E8A-4147-A177-3AD203B41FA5}">
                      <a16:colId xmlns:a16="http://schemas.microsoft.com/office/drawing/2014/main" val="4209952447"/>
                    </a:ext>
                  </a:extLst>
                </a:gridCol>
                <a:gridCol w="1524000">
                  <a:extLst>
                    <a:ext uri="{9D8B030D-6E8A-4147-A177-3AD203B41FA5}">
                      <a16:colId xmlns:a16="http://schemas.microsoft.com/office/drawing/2014/main" val="3707384633"/>
                    </a:ext>
                  </a:extLst>
                </a:gridCol>
                <a:gridCol w="1524000">
                  <a:extLst>
                    <a:ext uri="{9D8B030D-6E8A-4147-A177-3AD203B41FA5}">
                      <a16:colId xmlns:a16="http://schemas.microsoft.com/office/drawing/2014/main" val="3886499516"/>
                    </a:ext>
                  </a:extLst>
                </a:gridCol>
                <a:gridCol w="1524000">
                  <a:extLst>
                    <a:ext uri="{9D8B030D-6E8A-4147-A177-3AD203B41FA5}">
                      <a16:colId xmlns:a16="http://schemas.microsoft.com/office/drawing/2014/main" val="682736979"/>
                    </a:ext>
                  </a:extLst>
                </a:gridCol>
              </a:tblGrid>
              <a:tr h="278130">
                <a:tc gridSpan="2">
                  <a:txBody>
                    <a:bodyPr/>
                    <a:lstStyle/>
                    <a:p>
                      <a:pPr algn="ctr"/>
                      <a:r>
                        <a:rPr lang="en-US" sz="1000" dirty="0" smtClean="0"/>
                        <a:t>J-test</a:t>
                      </a:r>
                      <a:endParaRPr lang="en-US" sz="1000" dirty="0"/>
                    </a:p>
                  </a:txBody>
                  <a:tcPr marL="68580" marR="68580" marT="34290" marB="34290"/>
                </a:tc>
                <a:tc hMerge="1">
                  <a:txBody>
                    <a:bodyPr/>
                    <a:lstStyle/>
                    <a:p>
                      <a:endParaRPr lang="en-US" dirty="0"/>
                    </a:p>
                  </a:txBody>
                  <a:tcPr/>
                </a:tc>
                <a:tc gridSpan="2">
                  <a:txBody>
                    <a:bodyPr/>
                    <a:lstStyle/>
                    <a:p>
                      <a:pPr algn="ctr"/>
                      <a:r>
                        <a:rPr lang="en-US" sz="1000" dirty="0" smtClean="0"/>
                        <a:t>F-test</a:t>
                      </a:r>
                      <a:endParaRPr lang="en-US" sz="1000" dirty="0"/>
                    </a:p>
                  </a:txBody>
                  <a:tcPr marL="68580" marR="68580" marT="34290" marB="34290"/>
                </a:tc>
                <a:tc hMerge="1">
                  <a:txBody>
                    <a:bodyPr/>
                    <a:lstStyle/>
                    <a:p>
                      <a:endParaRPr lang="en-US" dirty="0"/>
                    </a:p>
                  </a:txBody>
                  <a:tcPr/>
                </a:tc>
                <a:extLst>
                  <a:ext uri="{0D108BD9-81ED-4DB2-BD59-A6C34878D82A}">
                    <a16:rowId xmlns:a16="http://schemas.microsoft.com/office/drawing/2014/main" val="1479937768"/>
                  </a:ext>
                </a:extLst>
              </a:tr>
              <a:tr h="278130">
                <a:tc>
                  <a:txBody>
                    <a:bodyPr/>
                    <a:lstStyle/>
                    <a:p>
                      <a:pPr marL="0" algn="ctr" defTabSz="914400" rtl="0" eaLnBrk="1" latinLnBrk="0" hangingPunct="1"/>
                      <a:r>
                        <a:rPr lang="en-US" sz="1000" b="1" kern="1200" dirty="0" smtClean="0">
                          <a:solidFill>
                            <a:schemeClr val="lt1"/>
                          </a:solidFill>
                          <a:latin typeface="+mn-lt"/>
                          <a:ea typeface="+mn-ea"/>
                          <a:cs typeface="+mn-cs"/>
                        </a:rPr>
                        <a:t>Quadratic Model</a:t>
                      </a:r>
                      <a:endParaRPr lang="en-US" sz="1000" b="1" kern="1200" dirty="0">
                        <a:solidFill>
                          <a:schemeClr val="lt1"/>
                        </a:solidFill>
                        <a:latin typeface="+mn-lt"/>
                        <a:ea typeface="+mn-ea"/>
                        <a:cs typeface="+mn-cs"/>
                      </a:endParaRPr>
                    </a:p>
                  </a:txBody>
                  <a:tcPr marL="68580" marR="68580" marT="34290" marB="34290">
                    <a:solidFill>
                      <a:schemeClr val="accent1"/>
                    </a:solidFill>
                  </a:tcPr>
                </a:tc>
                <a:tc>
                  <a:txBody>
                    <a:bodyPr/>
                    <a:lstStyle/>
                    <a:p>
                      <a:pPr marL="0" algn="ctr" defTabSz="914400" rtl="0" eaLnBrk="1" latinLnBrk="0" hangingPunct="1"/>
                      <a:r>
                        <a:rPr lang="en-US" sz="1000" b="1" kern="1200" dirty="0" smtClean="0">
                          <a:solidFill>
                            <a:schemeClr val="lt1"/>
                          </a:solidFill>
                          <a:latin typeface="+mn-lt"/>
                          <a:ea typeface="+mn-ea"/>
                          <a:cs typeface="+mn-cs"/>
                        </a:rPr>
                        <a:t>Structural Break</a:t>
                      </a:r>
                      <a:endParaRPr lang="en-US" sz="1000" b="1" kern="1200" dirty="0">
                        <a:solidFill>
                          <a:schemeClr val="lt1"/>
                        </a:solidFill>
                        <a:latin typeface="+mn-lt"/>
                        <a:ea typeface="+mn-ea"/>
                        <a:cs typeface="+mn-cs"/>
                      </a:endParaRPr>
                    </a:p>
                  </a:txBody>
                  <a:tcPr marL="68580" marR="68580" marT="34290" marB="34290">
                    <a:solidFill>
                      <a:schemeClr val="accent1"/>
                    </a:solidFill>
                  </a:tcPr>
                </a:tc>
                <a:tc>
                  <a:txBody>
                    <a:bodyPr/>
                    <a:lstStyle/>
                    <a:p>
                      <a:pPr marL="0" algn="ctr" defTabSz="914400" rtl="0" eaLnBrk="1" latinLnBrk="0" hangingPunct="1"/>
                      <a:r>
                        <a:rPr lang="en-US" sz="1000" b="1" kern="1200" dirty="0" smtClean="0">
                          <a:solidFill>
                            <a:schemeClr val="lt1"/>
                          </a:solidFill>
                          <a:latin typeface="+mn-lt"/>
                          <a:ea typeface="+mn-ea"/>
                          <a:cs typeface="+mn-cs"/>
                        </a:rPr>
                        <a:t>Quadratic Model</a:t>
                      </a:r>
                      <a:endParaRPr lang="en-US" sz="1000" b="1" kern="1200" dirty="0">
                        <a:solidFill>
                          <a:schemeClr val="lt1"/>
                        </a:solidFill>
                        <a:latin typeface="+mn-lt"/>
                        <a:ea typeface="+mn-ea"/>
                        <a:cs typeface="+mn-cs"/>
                      </a:endParaRPr>
                    </a:p>
                  </a:txBody>
                  <a:tcPr marL="68580" marR="68580" marT="34290" marB="34290">
                    <a:solidFill>
                      <a:schemeClr val="accent1"/>
                    </a:solidFill>
                  </a:tcPr>
                </a:tc>
                <a:tc>
                  <a:txBody>
                    <a:bodyPr/>
                    <a:lstStyle/>
                    <a:p>
                      <a:pPr marL="0" algn="ctr" defTabSz="914400" rtl="0" eaLnBrk="1" latinLnBrk="0" hangingPunct="1"/>
                      <a:r>
                        <a:rPr lang="en-US" sz="1000" b="1" kern="1200" dirty="0" smtClean="0">
                          <a:solidFill>
                            <a:schemeClr val="lt1"/>
                          </a:solidFill>
                          <a:latin typeface="+mn-lt"/>
                          <a:ea typeface="+mn-ea"/>
                          <a:cs typeface="+mn-cs"/>
                        </a:rPr>
                        <a:t>Structural Break</a:t>
                      </a:r>
                      <a:endParaRPr lang="en-US" sz="1000" b="1" kern="1200" dirty="0">
                        <a:solidFill>
                          <a:schemeClr val="lt1"/>
                        </a:solidFill>
                        <a:latin typeface="+mn-lt"/>
                        <a:ea typeface="+mn-ea"/>
                        <a:cs typeface="+mn-cs"/>
                      </a:endParaRPr>
                    </a:p>
                  </a:txBody>
                  <a:tcPr marL="68580" marR="68580" marT="34290" marB="34290">
                    <a:solidFill>
                      <a:schemeClr val="accent1"/>
                    </a:solidFill>
                  </a:tcPr>
                </a:tc>
                <a:extLst>
                  <a:ext uri="{0D108BD9-81ED-4DB2-BD59-A6C34878D82A}">
                    <a16:rowId xmlns:a16="http://schemas.microsoft.com/office/drawing/2014/main" val="1817596462"/>
                  </a:ext>
                </a:extLst>
              </a:tr>
              <a:tr h="278130">
                <a:tc>
                  <a:txBody>
                    <a:bodyPr/>
                    <a:lstStyle/>
                    <a:p>
                      <a:r>
                        <a:rPr lang="en-US" sz="1000" dirty="0" smtClean="0"/>
                        <a:t>“Acceptable”</a:t>
                      </a:r>
                      <a:endParaRPr lang="en-US" sz="1000" dirty="0"/>
                    </a:p>
                  </a:txBody>
                  <a:tcPr marL="68580" marR="68580" marT="34290" marB="34290"/>
                </a:tc>
                <a:tc>
                  <a:txBody>
                    <a:bodyPr/>
                    <a:lstStyle/>
                    <a:p>
                      <a:r>
                        <a:rPr lang="en-US" sz="1000" dirty="0" smtClean="0"/>
                        <a:t>“Acceptable”</a:t>
                      </a:r>
                      <a:endParaRPr lang="en-US" sz="1000" dirty="0"/>
                    </a:p>
                  </a:txBody>
                  <a:tcPr marL="68580" marR="68580" marT="34290" marB="34290"/>
                </a:tc>
                <a:tc>
                  <a:txBody>
                    <a:bodyPr/>
                    <a:lstStyle/>
                    <a:p>
                      <a:r>
                        <a:rPr lang="en-US" sz="1000" dirty="0" smtClean="0"/>
                        <a:t>“Acceptable”</a:t>
                      </a:r>
                      <a:endParaRPr lang="en-US" sz="1000" dirty="0"/>
                    </a:p>
                  </a:txBody>
                  <a:tcPr marL="68580" marR="68580" marT="34290" marB="34290"/>
                </a:tc>
                <a:tc>
                  <a:txBody>
                    <a:bodyPr/>
                    <a:lstStyle/>
                    <a:p>
                      <a:r>
                        <a:rPr lang="en-US" sz="1000" dirty="0" smtClean="0"/>
                        <a:t>“Acceptable”</a:t>
                      </a:r>
                      <a:endParaRPr lang="en-US" sz="1000" dirty="0"/>
                    </a:p>
                  </a:txBody>
                  <a:tcPr marL="68580" marR="68580" marT="34290" marB="34290"/>
                </a:tc>
                <a:extLst>
                  <a:ext uri="{0D108BD9-81ED-4DB2-BD59-A6C34878D82A}">
                    <a16:rowId xmlns:a16="http://schemas.microsoft.com/office/drawing/2014/main" val="1605494276"/>
                  </a:ext>
                </a:extLst>
              </a:tr>
              <a:tr h="278130">
                <a:tc>
                  <a:txBody>
                    <a:bodyPr/>
                    <a:lstStyle/>
                    <a:p>
                      <a:endParaRPr lang="en-US" sz="1000" dirty="0"/>
                    </a:p>
                  </a:txBody>
                  <a:tcPr marL="68580" marR="68580" marT="34290" marB="34290"/>
                </a:tc>
                <a:tc>
                  <a:txBody>
                    <a:bodyPr/>
                    <a:lstStyle/>
                    <a:p>
                      <a:endParaRPr lang="en-US" sz="1000" dirty="0"/>
                    </a:p>
                  </a:txBody>
                  <a:tcPr marL="68580" marR="68580" marT="34290" marB="34290"/>
                </a:tc>
                <a:tc>
                  <a:txBody>
                    <a:bodyPr/>
                    <a:lstStyle/>
                    <a:p>
                      <a:r>
                        <a:rPr lang="en-US" sz="1000" dirty="0" smtClean="0"/>
                        <a:t>“Acceptable”</a:t>
                      </a:r>
                      <a:endParaRPr lang="en-US" sz="10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“not Acceptable”</a:t>
                      </a:r>
                    </a:p>
                  </a:txBody>
                  <a:tcPr marL="68580" marR="68580" marT="34290" marB="34290"/>
                </a:tc>
                <a:extLst>
                  <a:ext uri="{0D108BD9-81ED-4DB2-BD59-A6C34878D82A}">
                    <a16:rowId xmlns:a16="http://schemas.microsoft.com/office/drawing/2014/main" val="630194480"/>
                  </a:ext>
                </a:extLst>
              </a:tr>
              <a:tr h="278130">
                <a:tc>
                  <a:txBody>
                    <a:bodyPr/>
                    <a:lstStyle/>
                    <a:p>
                      <a:endParaRPr lang="en-US" sz="1000"/>
                    </a:p>
                  </a:txBody>
                  <a:tcPr marL="68580" marR="68580" marT="34290" marB="34290"/>
                </a:tc>
                <a:tc>
                  <a:txBody>
                    <a:bodyPr/>
                    <a:lstStyle/>
                    <a:p>
                      <a:endParaRPr lang="en-US" sz="10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“not Acceptable”</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“Acceptable”</a:t>
                      </a:r>
                    </a:p>
                  </a:txBody>
                  <a:tcPr marL="68580" marR="68580" marT="34290" marB="34290"/>
                </a:tc>
                <a:extLst>
                  <a:ext uri="{0D108BD9-81ED-4DB2-BD59-A6C34878D82A}">
                    <a16:rowId xmlns:a16="http://schemas.microsoft.com/office/drawing/2014/main" val="530303084"/>
                  </a:ext>
                </a:extLst>
              </a:tr>
              <a:tr h="278130">
                <a:tc>
                  <a:txBody>
                    <a:bodyPr/>
                    <a:lstStyle/>
                    <a:p>
                      <a:endParaRPr lang="en-US" sz="1000" dirty="0"/>
                    </a:p>
                  </a:txBody>
                  <a:tcPr marL="68580" marR="68580" marT="34290" marB="34290">
                    <a:lnB w="12700" cap="flat" cmpd="sng" algn="ctr">
                      <a:solidFill>
                        <a:schemeClr val="tx1"/>
                      </a:solidFill>
                      <a:prstDash val="solid"/>
                      <a:round/>
                      <a:headEnd type="none" w="med" len="med"/>
                      <a:tailEnd type="none" w="med" len="med"/>
                    </a:lnB>
                  </a:tcPr>
                </a:tc>
                <a:tc>
                  <a:txBody>
                    <a:bodyPr/>
                    <a:lstStyle/>
                    <a:p>
                      <a:endParaRPr lang="en-US" sz="1000"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“not Acceptable”</a:t>
                      </a:r>
                    </a:p>
                  </a:txBody>
                  <a:tcPr marL="68580" marR="68580" marT="34290" marB="34290">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“not Acceptable”</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8244730"/>
                  </a:ext>
                </a:extLst>
              </a:tr>
              <a:tr h="278130">
                <a:tc>
                  <a:txBody>
                    <a:bodyPr/>
                    <a:lstStyle/>
                    <a:p>
                      <a:r>
                        <a:rPr lang="en-US" sz="1000" dirty="0" smtClean="0"/>
                        <a:t>“Acceptable”</a:t>
                      </a:r>
                      <a:endParaRPr lang="en-US" sz="1000" dirty="0"/>
                    </a:p>
                  </a:txBody>
                  <a:tcPr marL="68580" marR="68580" marT="34290" marB="34290">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“not Acceptable”</a:t>
                      </a:r>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1000" dirty="0" smtClean="0"/>
                        <a:t>“Acceptable”</a:t>
                      </a:r>
                      <a:endParaRPr lang="en-US" sz="1000" dirty="0"/>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1000" dirty="0" smtClean="0"/>
                        <a:t>“Acceptable”</a:t>
                      </a:r>
                      <a:endParaRPr lang="en-US" sz="1000" dirty="0"/>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07688763"/>
                  </a:ext>
                </a:extLst>
              </a:tr>
              <a:tr h="278130">
                <a:tc>
                  <a:txBody>
                    <a:bodyPr/>
                    <a:lstStyle/>
                    <a:p>
                      <a:endParaRPr lang="en-US" sz="1000"/>
                    </a:p>
                  </a:txBody>
                  <a:tcPr marL="68580" marR="68580" marT="34290" marB="34290"/>
                </a:tc>
                <a:tc>
                  <a:txBody>
                    <a:bodyPr/>
                    <a:lstStyle/>
                    <a:p>
                      <a:endParaRPr lang="en-US" sz="1000"/>
                    </a:p>
                  </a:txBody>
                  <a:tcPr marL="68580" marR="68580" marT="34290" marB="34290"/>
                </a:tc>
                <a:tc>
                  <a:txBody>
                    <a:bodyPr/>
                    <a:lstStyle/>
                    <a:p>
                      <a:r>
                        <a:rPr lang="en-US" sz="1000" dirty="0" smtClean="0"/>
                        <a:t>“Acceptable”</a:t>
                      </a:r>
                      <a:endParaRPr lang="en-US" sz="10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“not Acceptable”</a:t>
                      </a:r>
                    </a:p>
                  </a:txBody>
                  <a:tcPr marL="68580" marR="68580" marT="34290" marB="34290"/>
                </a:tc>
                <a:extLst>
                  <a:ext uri="{0D108BD9-81ED-4DB2-BD59-A6C34878D82A}">
                    <a16:rowId xmlns:a16="http://schemas.microsoft.com/office/drawing/2014/main" val="1254240514"/>
                  </a:ext>
                </a:extLst>
              </a:tr>
              <a:tr h="278130">
                <a:tc>
                  <a:txBody>
                    <a:bodyPr/>
                    <a:lstStyle/>
                    <a:p>
                      <a:endParaRPr lang="en-US" sz="1000" dirty="0"/>
                    </a:p>
                  </a:txBody>
                  <a:tcPr marL="68580" marR="68580" marT="34290" marB="34290"/>
                </a:tc>
                <a:tc>
                  <a:txBody>
                    <a:bodyPr/>
                    <a:lstStyle/>
                    <a:p>
                      <a:endParaRPr lang="en-US" sz="100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“not Acceptable”</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“Acceptable”</a:t>
                      </a:r>
                    </a:p>
                  </a:txBody>
                  <a:tcPr marL="68580" marR="68580" marT="34290" marB="34290"/>
                </a:tc>
                <a:extLst>
                  <a:ext uri="{0D108BD9-81ED-4DB2-BD59-A6C34878D82A}">
                    <a16:rowId xmlns:a16="http://schemas.microsoft.com/office/drawing/2014/main" val="1734592859"/>
                  </a:ext>
                </a:extLst>
              </a:tr>
              <a:tr h="278130">
                <a:tc>
                  <a:txBody>
                    <a:bodyPr/>
                    <a:lstStyle/>
                    <a:p>
                      <a:endParaRPr lang="en-US" sz="1000" dirty="0"/>
                    </a:p>
                  </a:txBody>
                  <a:tcPr marL="68580" marR="68580" marT="34290" marB="34290">
                    <a:lnB w="12700" cap="flat" cmpd="sng" algn="ctr">
                      <a:solidFill>
                        <a:schemeClr val="tx1"/>
                      </a:solidFill>
                      <a:prstDash val="solid"/>
                      <a:round/>
                      <a:headEnd type="none" w="med" len="med"/>
                      <a:tailEnd type="none" w="med" len="med"/>
                    </a:lnB>
                  </a:tcPr>
                </a:tc>
                <a:tc>
                  <a:txBody>
                    <a:bodyPr/>
                    <a:lstStyle/>
                    <a:p>
                      <a:endParaRPr lang="en-US" sz="1000"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“not Acceptable”</a:t>
                      </a:r>
                    </a:p>
                  </a:txBody>
                  <a:tcPr marL="68580" marR="68580" marT="34290" marB="34290">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“not Acceptable”</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3175150"/>
                  </a:ext>
                </a:extLst>
              </a:tr>
              <a:tr h="278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“not Acceptable”</a:t>
                      </a:r>
                    </a:p>
                  </a:txBody>
                  <a:tcPr marL="68580" marR="68580" marT="34290" marB="34290">
                    <a:lnT w="12700" cap="flat" cmpd="sng" algn="ctr">
                      <a:solidFill>
                        <a:schemeClr val="tx1"/>
                      </a:solidFill>
                      <a:prstDash val="solid"/>
                      <a:round/>
                      <a:headEnd type="none" w="med" len="med"/>
                      <a:tailEnd type="none" w="med" len="med"/>
                    </a:lnT>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“Acceptable”</a:t>
                      </a:r>
                    </a:p>
                  </a:txBody>
                  <a:tcPr marL="68580" marR="68580" marT="34290" marB="34290">
                    <a:lnT w="12700" cap="flat" cmpd="sng" algn="ctr">
                      <a:solidFill>
                        <a:schemeClr val="tx1"/>
                      </a:solidFill>
                      <a:prstDash val="solid"/>
                      <a:round/>
                      <a:headEnd type="none" w="med" len="med"/>
                      <a:tailEnd type="none" w="med" len="med"/>
                    </a:lnT>
                    <a:solidFill>
                      <a:schemeClr val="accent4">
                        <a:lumMod val="60000"/>
                        <a:lumOff val="40000"/>
                      </a:schemeClr>
                    </a:solidFill>
                  </a:tcPr>
                </a:tc>
                <a:tc>
                  <a:txBody>
                    <a:bodyPr/>
                    <a:lstStyle/>
                    <a:p>
                      <a:r>
                        <a:rPr lang="en-US" sz="1000" dirty="0" smtClean="0"/>
                        <a:t>“Acceptable”</a:t>
                      </a:r>
                      <a:endParaRPr lang="en-US" sz="1000" dirty="0"/>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1000" dirty="0" smtClean="0"/>
                        <a:t>“Acceptable”</a:t>
                      </a:r>
                      <a:endParaRPr lang="en-US" sz="1000" dirty="0"/>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29466026"/>
                  </a:ext>
                </a:extLst>
              </a:tr>
              <a:tr h="278130">
                <a:tc>
                  <a:txBody>
                    <a:bodyPr/>
                    <a:lstStyle/>
                    <a:p>
                      <a:endParaRPr lang="en-US" sz="1000" dirty="0"/>
                    </a:p>
                  </a:txBody>
                  <a:tcPr marL="68580" marR="68580" marT="34290" marB="34290"/>
                </a:tc>
                <a:tc>
                  <a:txBody>
                    <a:bodyPr/>
                    <a:lstStyle/>
                    <a:p>
                      <a:endParaRPr lang="en-US" sz="1000"/>
                    </a:p>
                  </a:txBody>
                  <a:tcPr marL="68580" marR="68580" marT="34290" marB="34290"/>
                </a:tc>
                <a:tc>
                  <a:txBody>
                    <a:bodyPr/>
                    <a:lstStyle/>
                    <a:p>
                      <a:r>
                        <a:rPr lang="en-US" sz="1000" dirty="0" smtClean="0"/>
                        <a:t>“Acceptable”</a:t>
                      </a:r>
                      <a:endParaRPr lang="en-US" sz="10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“not Acceptable”</a:t>
                      </a:r>
                    </a:p>
                  </a:txBody>
                  <a:tcPr marL="68580" marR="68580" marT="34290" marB="34290"/>
                </a:tc>
                <a:extLst>
                  <a:ext uri="{0D108BD9-81ED-4DB2-BD59-A6C34878D82A}">
                    <a16:rowId xmlns:a16="http://schemas.microsoft.com/office/drawing/2014/main" val="4194090927"/>
                  </a:ext>
                </a:extLst>
              </a:tr>
              <a:tr h="278130">
                <a:tc>
                  <a:txBody>
                    <a:bodyPr/>
                    <a:lstStyle/>
                    <a:p>
                      <a:endParaRPr lang="en-US" sz="1000" dirty="0"/>
                    </a:p>
                  </a:txBody>
                  <a:tcPr marL="68580" marR="68580" marT="34290" marB="34290"/>
                </a:tc>
                <a:tc>
                  <a:txBody>
                    <a:bodyPr/>
                    <a:lstStyle/>
                    <a:p>
                      <a:endParaRPr lang="en-US" sz="100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“not Acceptable”</a:t>
                      </a:r>
                    </a:p>
                  </a:txBody>
                  <a:tcPr marL="68580" marR="68580" marT="34290" marB="34290">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“Acceptable”</a:t>
                      </a:r>
                    </a:p>
                  </a:txBody>
                  <a:tcPr marL="68580" marR="68580" marT="34290" marB="34290">
                    <a:solidFill>
                      <a:schemeClr val="accent4">
                        <a:lumMod val="60000"/>
                        <a:lumOff val="40000"/>
                      </a:schemeClr>
                    </a:solidFill>
                  </a:tcPr>
                </a:tc>
                <a:extLst>
                  <a:ext uri="{0D108BD9-81ED-4DB2-BD59-A6C34878D82A}">
                    <a16:rowId xmlns:a16="http://schemas.microsoft.com/office/drawing/2014/main" val="3861088977"/>
                  </a:ext>
                </a:extLst>
              </a:tr>
              <a:tr h="278130">
                <a:tc>
                  <a:txBody>
                    <a:bodyPr/>
                    <a:lstStyle/>
                    <a:p>
                      <a:endParaRPr lang="en-US" sz="1000" dirty="0"/>
                    </a:p>
                  </a:txBody>
                  <a:tcPr marL="68580" marR="68580" marT="34290" marB="34290">
                    <a:lnB w="12700" cap="flat" cmpd="sng" algn="ctr">
                      <a:solidFill>
                        <a:schemeClr val="tx1"/>
                      </a:solidFill>
                      <a:prstDash val="solid"/>
                      <a:round/>
                      <a:headEnd type="none" w="med" len="med"/>
                      <a:tailEnd type="none" w="med" len="med"/>
                    </a:lnB>
                  </a:tcPr>
                </a:tc>
                <a:tc>
                  <a:txBody>
                    <a:bodyPr/>
                    <a:lstStyle/>
                    <a:p>
                      <a:endParaRPr lang="en-US" sz="1000" dirty="0"/>
                    </a:p>
                  </a:txBody>
                  <a:tcPr marL="68580" marR="68580" marT="34290" marB="34290">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“not Acceptable”</a:t>
                      </a:r>
                    </a:p>
                  </a:txBody>
                  <a:tcPr marL="68580" marR="68580" marT="34290" marB="34290">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“not Acceptable”</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2900648"/>
                  </a:ext>
                </a:extLst>
              </a:tr>
              <a:tr h="278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“not Acceptable”</a:t>
                      </a:r>
                    </a:p>
                  </a:txBody>
                  <a:tcPr marL="68580" marR="68580" marT="34290" marB="34290">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“not Acceptable”</a:t>
                      </a:r>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1000" dirty="0" smtClean="0"/>
                        <a:t>“Acceptable”</a:t>
                      </a:r>
                      <a:endParaRPr lang="en-US" sz="1000" dirty="0"/>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1000" dirty="0" smtClean="0"/>
                        <a:t>“Acceptable”</a:t>
                      </a:r>
                      <a:endParaRPr lang="en-US" sz="1000" dirty="0"/>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19079201"/>
                  </a:ext>
                </a:extLst>
              </a:tr>
              <a:tr h="278130">
                <a:tc>
                  <a:txBody>
                    <a:bodyPr/>
                    <a:lstStyle/>
                    <a:p>
                      <a:endParaRPr lang="en-US" sz="1000" dirty="0"/>
                    </a:p>
                  </a:txBody>
                  <a:tcPr marL="68580" marR="68580" marT="34290" marB="34290"/>
                </a:tc>
                <a:tc>
                  <a:txBody>
                    <a:bodyPr/>
                    <a:lstStyle/>
                    <a:p>
                      <a:endParaRPr lang="en-US" sz="1000"/>
                    </a:p>
                  </a:txBody>
                  <a:tcPr marL="68580" marR="68580" marT="34290" marB="34290"/>
                </a:tc>
                <a:tc>
                  <a:txBody>
                    <a:bodyPr/>
                    <a:lstStyle/>
                    <a:p>
                      <a:r>
                        <a:rPr lang="en-US" sz="1000" dirty="0" smtClean="0"/>
                        <a:t>“Acceptable”</a:t>
                      </a:r>
                      <a:endParaRPr lang="en-US" sz="10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“not Acceptable”</a:t>
                      </a:r>
                    </a:p>
                  </a:txBody>
                  <a:tcPr marL="68580" marR="68580" marT="34290" marB="34290"/>
                </a:tc>
                <a:extLst>
                  <a:ext uri="{0D108BD9-81ED-4DB2-BD59-A6C34878D82A}">
                    <a16:rowId xmlns:a16="http://schemas.microsoft.com/office/drawing/2014/main" val="3580001299"/>
                  </a:ext>
                </a:extLst>
              </a:tr>
              <a:tr h="278130">
                <a:tc>
                  <a:txBody>
                    <a:bodyPr/>
                    <a:lstStyle/>
                    <a:p>
                      <a:endParaRPr lang="en-US" sz="1000" dirty="0"/>
                    </a:p>
                  </a:txBody>
                  <a:tcPr marL="68580" marR="68580" marT="34290" marB="34290"/>
                </a:tc>
                <a:tc>
                  <a:txBody>
                    <a:bodyPr/>
                    <a:lstStyle/>
                    <a:p>
                      <a:endParaRPr lang="en-US" sz="100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“not Acceptable”</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“Acceptable”</a:t>
                      </a:r>
                    </a:p>
                  </a:txBody>
                  <a:tcPr marL="68580" marR="68580" marT="34290" marB="34290"/>
                </a:tc>
                <a:extLst>
                  <a:ext uri="{0D108BD9-81ED-4DB2-BD59-A6C34878D82A}">
                    <a16:rowId xmlns:a16="http://schemas.microsoft.com/office/drawing/2014/main" val="4288684460"/>
                  </a:ext>
                </a:extLst>
              </a:tr>
              <a:tr h="278130">
                <a:tc>
                  <a:txBody>
                    <a:bodyPr/>
                    <a:lstStyle/>
                    <a:p>
                      <a:endParaRPr lang="en-US" sz="1000" dirty="0"/>
                    </a:p>
                  </a:txBody>
                  <a:tcPr marL="68580" marR="68580" marT="34290" marB="34290"/>
                </a:tc>
                <a:tc>
                  <a:txBody>
                    <a:bodyPr/>
                    <a:lstStyle/>
                    <a:p>
                      <a:endParaRPr lang="en-US" sz="100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“not Acceptable”</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smtClean="0"/>
                        <a:t>“not Acceptable”</a:t>
                      </a:r>
                    </a:p>
                  </a:txBody>
                  <a:tcPr marL="68580" marR="68580" marT="34290" marB="34290"/>
                </a:tc>
                <a:extLst>
                  <a:ext uri="{0D108BD9-81ED-4DB2-BD59-A6C34878D82A}">
                    <a16:rowId xmlns:a16="http://schemas.microsoft.com/office/drawing/2014/main" val="2453899982"/>
                  </a:ext>
                </a:extLst>
              </a:tr>
            </a:tbl>
          </a:graphicData>
        </a:graphic>
      </p:graphicFrame>
      <p:sp>
        <p:nvSpPr>
          <p:cNvPr id="5" name="TextBox 4"/>
          <p:cNvSpPr txBox="1"/>
          <p:nvPr/>
        </p:nvSpPr>
        <p:spPr>
          <a:xfrm>
            <a:off x="329184" y="1482519"/>
            <a:ext cx="1975104" cy="2169825"/>
          </a:xfrm>
          <a:prstGeom prst="rect">
            <a:avLst/>
          </a:prstGeom>
          <a:noFill/>
          <a:ln>
            <a:solidFill>
              <a:schemeClr val="accent1"/>
            </a:solidFill>
          </a:ln>
        </p:spPr>
        <p:txBody>
          <a:bodyPr wrap="square" rtlCol="0">
            <a:spAutoFit/>
          </a:bodyPr>
          <a:lstStyle/>
          <a:p>
            <a:r>
              <a:rPr lang="en-US" sz="1350" dirty="0"/>
              <a:t>Complete encompassing reconciliation of the</a:t>
            </a:r>
          </a:p>
          <a:p>
            <a:endParaRPr lang="en-US" sz="1350" dirty="0"/>
          </a:p>
          <a:p>
            <a:r>
              <a:rPr lang="en-US" sz="1350" dirty="0"/>
              <a:t>Mean Encompassing tests (J-test)</a:t>
            </a:r>
          </a:p>
          <a:p>
            <a:endParaRPr lang="en-US" sz="1350" dirty="0"/>
          </a:p>
          <a:p>
            <a:r>
              <a:rPr lang="en-US" sz="1350" dirty="0"/>
              <a:t>and the</a:t>
            </a:r>
          </a:p>
          <a:p>
            <a:r>
              <a:rPr lang="en-US" sz="1350" dirty="0"/>
              <a:t> </a:t>
            </a:r>
          </a:p>
          <a:p>
            <a:r>
              <a:rPr lang="en-US" sz="1350" dirty="0"/>
              <a:t>Variance Encompassing Tests (F-test)</a:t>
            </a:r>
            <a:endParaRPr lang="en-US" sz="1350" dirty="0"/>
          </a:p>
        </p:txBody>
      </p:sp>
      <p:sp>
        <p:nvSpPr>
          <p:cNvPr id="2" name="Slide Number Placeholder 1"/>
          <p:cNvSpPr>
            <a:spLocks noGrp="1"/>
          </p:cNvSpPr>
          <p:nvPr>
            <p:ph type="sldNum" sz="quarter" idx="4294967295"/>
          </p:nvPr>
        </p:nvSpPr>
        <p:spPr/>
        <p:txBody>
          <a:bodyPr/>
          <a:lstStyle/>
          <a:p>
            <a:fld id="{73307F18-7803-424F-BE2F-E76182E156FB}" type="slidenum">
              <a:rPr lang="en-US" smtClean="0"/>
              <a:t>25</a:t>
            </a:fld>
            <a:endParaRPr lang="en-US"/>
          </a:p>
        </p:txBody>
      </p:sp>
    </p:spTree>
    <p:extLst>
      <p:ext uri="{BB962C8B-B14F-4D97-AF65-F5344CB8AC3E}">
        <p14:creationId xmlns:p14="http://schemas.microsoft.com/office/powerpoint/2010/main" val="14758344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28650" y="273844"/>
            <a:ext cx="7886700" cy="473740"/>
          </a:xfrm>
          <a:prstGeom prst="rect">
            <a:avLst/>
          </a:prstGeom>
        </p:spPr>
        <p:txBody>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r>
              <a:rPr lang="en-US" smtClean="0"/>
              <a:t>Ramsey misspecification tests (RESET) from SAS/ETS</a:t>
            </a:r>
            <a:endParaRPr lang="en-US"/>
          </a:p>
        </p:txBody>
      </p:sp>
      <p:sp>
        <p:nvSpPr>
          <p:cNvPr id="3" name="Rectangle 2"/>
          <p:cNvSpPr/>
          <p:nvPr/>
        </p:nvSpPr>
        <p:spPr>
          <a:xfrm>
            <a:off x="203232" y="1023076"/>
            <a:ext cx="3888322" cy="3416320"/>
          </a:xfrm>
          <a:prstGeom prst="rect">
            <a:avLst/>
          </a:prstGeom>
          <a:solidFill>
            <a:schemeClr val="accent2">
              <a:lumMod val="20000"/>
              <a:lumOff val="80000"/>
            </a:schemeClr>
          </a:solidFill>
          <a:ln>
            <a:solidFill>
              <a:schemeClr val="accent1"/>
            </a:solidFill>
          </a:ln>
        </p:spPr>
        <p:txBody>
          <a:bodyPr wrap="square">
            <a:spAutoFit/>
          </a:bodyPr>
          <a:lstStyle/>
          <a:p>
            <a:r>
              <a:rPr lang="en-US" sz="1350" dirty="0" err="1">
                <a:latin typeface="SAS Monospace" panose="020B0609020202020204" pitchFamily="49" charset="0"/>
                <a:ea typeface="Calibri" panose="020F0502020204030204" pitchFamily="34" charset="0"/>
                <a:cs typeface="Times New Roman" panose="02020603050405020304" pitchFamily="18" charset="0"/>
              </a:rPr>
              <a:t>proc</a:t>
            </a:r>
            <a:r>
              <a:rPr lang="en-US" sz="1350" dirty="0">
                <a:latin typeface="SAS Monospace" panose="020B0609020202020204" pitchFamily="49" charset="0"/>
                <a:ea typeface="Calibri" panose="020F0502020204030204" pitchFamily="34" charset="0"/>
                <a:cs typeface="Times New Roman" panose="02020603050405020304" pitchFamily="18" charset="0"/>
              </a:rPr>
              <a:t> </a:t>
            </a:r>
            <a:r>
              <a:rPr lang="en-US" sz="1350" dirty="0" err="1">
                <a:latin typeface="SAS Monospace" panose="020B0609020202020204" pitchFamily="49" charset="0"/>
                <a:ea typeface="Calibri" panose="020F0502020204030204" pitchFamily="34" charset="0"/>
                <a:cs typeface="Times New Roman" panose="02020603050405020304" pitchFamily="18" charset="0"/>
              </a:rPr>
              <a:t>autoreg</a:t>
            </a:r>
            <a:r>
              <a:rPr lang="en-US" sz="1350" dirty="0">
                <a:latin typeface="SAS Monospace" panose="020B0609020202020204" pitchFamily="49" charset="0"/>
                <a:ea typeface="Calibri" panose="020F0502020204030204" pitchFamily="34" charset="0"/>
                <a:cs typeface="Times New Roman" panose="02020603050405020304" pitchFamily="18" charset="0"/>
              </a:rPr>
              <a:t> data=</a:t>
            </a:r>
            <a:r>
              <a:rPr lang="en-US" sz="1350" dirty="0" err="1">
                <a:latin typeface="SAS Monospace" panose="020B0609020202020204" pitchFamily="49" charset="0"/>
                <a:ea typeface="Calibri" panose="020F0502020204030204" pitchFamily="34" charset="0"/>
                <a:cs typeface="Times New Roman" panose="02020603050405020304" pitchFamily="18" charset="0"/>
              </a:rPr>
              <a:t>trdata</a:t>
            </a:r>
            <a:r>
              <a:rPr lang="en-US" sz="1350" dirty="0">
                <a:latin typeface="SAS Monospace" panose="020B0609020202020204" pitchFamily="49" charset="0"/>
                <a:ea typeface="Calibri" panose="020F0502020204030204" pitchFamily="34" charset="0"/>
                <a:cs typeface="Times New Roman" panose="02020603050405020304" pitchFamily="18" charset="0"/>
              </a:rPr>
              <a:t>;</a:t>
            </a:r>
          </a:p>
          <a:p>
            <a:r>
              <a:rPr lang="en-US" sz="1350" dirty="0">
                <a:latin typeface="SAS Monospace" panose="020B0609020202020204" pitchFamily="49" charset="0"/>
                <a:ea typeface="Calibri" panose="020F0502020204030204" pitchFamily="34" charset="0"/>
                <a:cs typeface="Times New Roman" panose="02020603050405020304" pitchFamily="18" charset="0"/>
              </a:rPr>
              <a:t>	model_1: model y = T  </a:t>
            </a:r>
            <a:endParaRPr lang="en-US" sz="1350" dirty="0" smtClean="0">
              <a:latin typeface="SAS Monospace" panose="020B0609020202020204" pitchFamily="49" charset="0"/>
              <a:ea typeface="Calibri" panose="020F0502020204030204" pitchFamily="34" charset="0"/>
              <a:cs typeface="Times New Roman" panose="02020603050405020304" pitchFamily="18" charset="0"/>
            </a:endParaRPr>
          </a:p>
          <a:p>
            <a:r>
              <a:rPr lang="en-US" sz="1350" dirty="0">
                <a:latin typeface="SAS Monospace" panose="020B0609020202020204" pitchFamily="49" charset="0"/>
                <a:ea typeface="Calibri" panose="020F0502020204030204" pitchFamily="34" charset="0"/>
                <a:cs typeface="Times New Roman" panose="02020603050405020304" pitchFamily="18" charset="0"/>
              </a:rPr>
              <a:t>		</a:t>
            </a:r>
            <a:r>
              <a:rPr lang="en-US" sz="1350" dirty="0" smtClean="0">
                <a:latin typeface="SAS Monospace" panose="020B0609020202020204" pitchFamily="49" charset="0"/>
                <a:ea typeface="Calibri" panose="020F0502020204030204" pitchFamily="34" charset="0"/>
                <a:cs typeface="Times New Roman" panose="02020603050405020304" pitchFamily="18" charset="0"/>
              </a:rPr>
              <a:t>/ </a:t>
            </a:r>
            <a:r>
              <a:rPr lang="en-US" sz="1350" dirty="0">
                <a:latin typeface="SAS Monospace" panose="020B0609020202020204" pitchFamily="49" charset="0"/>
                <a:ea typeface="Calibri" panose="020F0502020204030204" pitchFamily="34" charset="0"/>
                <a:cs typeface="Times New Roman" panose="02020603050405020304" pitchFamily="18" charset="0"/>
              </a:rPr>
              <a:t>reset;</a:t>
            </a:r>
          </a:p>
          <a:p>
            <a:r>
              <a:rPr lang="en-US" sz="1350" dirty="0">
                <a:latin typeface="SAS Monospace" panose="020B0609020202020204" pitchFamily="49" charset="0"/>
                <a:ea typeface="Calibri" panose="020F0502020204030204" pitchFamily="34" charset="0"/>
                <a:cs typeface="Times New Roman" panose="02020603050405020304" pitchFamily="18" charset="0"/>
              </a:rPr>
              <a:t>	run;</a:t>
            </a:r>
          </a:p>
          <a:p>
            <a:r>
              <a:rPr lang="en-US" sz="1350" dirty="0" err="1">
                <a:latin typeface="SAS Monospace" panose="020B0609020202020204" pitchFamily="49" charset="0"/>
                <a:ea typeface="Calibri" panose="020F0502020204030204" pitchFamily="34" charset="0"/>
                <a:cs typeface="Times New Roman" panose="02020603050405020304" pitchFamily="18" charset="0"/>
              </a:rPr>
              <a:t>proc</a:t>
            </a:r>
            <a:r>
              <a:rPr lang="en-US" sz="1350" dirty="0">
                <a:latin typeface="SAS Monospace" panose="020B0609020202020204" pitchFamily="49" charset="0"/>
                <a:ea typeface="Calibri" panose="020F0502020204030204" pitchFamily="34" charset="0"/>
                <a:cs typeface="Times New Roman" panose="02020603050405020304" pitchFamily="18" charset="0"/>
              </a:rPr>
              <a:t> </a:t>
            </a:r>
            <a:r>
              <a:rPr lang="en-US" sz="1350" dirty="0" err="1">
                <a:latin typeface="SAS Monospace" panose="020B0609020202020204" pitchFamily="49" charset="0"/>
                <a:ea typeface="Calibri" panose="020F0502020204030204" pitchFamily="34" charset="0"/>
                <a:cs typeface="Times New Roman" panose="02020603050405020304" pitchFamily="18" charset="0"/>
              </a:rPr>
              <a:t>autoreg</a:t>
            </a:r>
            <a:r>
              <a:rPr lang="en-US" sz="1350" dirty="0">
                <a:latin typeface="SAS Monospace" panose="020B0609020202020204" pitchFamily="49" charset="0"/>
                <a:ea typeface="Calibri" panose="020F0502020204030204" pitchFamily="34" charset="0"/>
                <a:cs typeface="Times New Roman" panose="02020603050405020304" pitchFamily="18" charset="0"/>
              </a:rPr>
              <a:t> data=</a:t>
            </a:r>
            <a:r>
              <a:rPr lang="en-US" sz="1350" dirty="0" err="1">
                <a:latin typeface="SAS Monospace" panose="020B0609020202020204" pitchFamily="49" charset="0"/>
                <a:ea typeface="Calibri" panose="020F0502020204030204" pitchFamily="34" charset="0"/>
                <a:cs typeface="Times New Roman" panose="02020603050405020304" pitchFamily="18" charset="0"/>
              </a:rPr>
              <a:t>trdata</a:t>
            </a:r>
            <a:r>
              <a:rPr lang="en-US" sz="1350" dirty="0">
                <a:latin typeface="SAS Monospace" panose="020B0609020202020204" pitchFamily="49" charset="0"/>
                <a:ea typeface="Calibri" panose="020F0502020204030204" pitchFamily="34" charset="0"/>
                <a:cs typeface="Times New Roman" panose="02020603050405020304" pitchFamily="18" charset="0"/>
              </a:rPr>
              <a:t>;</a:t>
            </a:r>
          </a:p>
          <a:p>
            <a:r>
              <a:rPr lang="en-US" sz="1350" dirty="0">
                <a:latin typeface="SAS Monospace" panose="020B0609020202020204" pitchFamily="49" charset="0"/>
                <a:ea typeface="Calibri" panose="020F0502020204030204" pitchFamily="34" charset="0"/>
                <a:cs typeface="Times New Roman" panose="02020603050405020304" pitchFamily="18" charset="0"/>
              </a:rPr>
              <a:t>	model_2: model y = T </a:t>
            </a:r>
            <a:r>
              <a:rPr lang="en-US" sz="1350" dirty="0" smtClean="0">
                <a:latin typeface="SAS Monospace" panose="020B0609020202020204" pitchFamily="49" charset="0"/>
                <a:ea typeface="Calibri" panose="020F0502020204030204" pitchFamily="34" charset="0"/>
                <a:cs typeface="Times New Roman" panose="02020603050405020304" pitchFamily="18" charset="0"/>
              </a:rPr>
              <a:t>TSQ</a:t>
            </a:r>
          </a:p>
          <a:p>
            <a:r>
              <a:rPr lang="en-US" sz="1350" dirty="0">
                <a:latin typeface="SAS Monospace" panose="020B0609020202020204" pitchFamily="49" charset="0"/>
                <a:ea typeface="Calibri" panose="020F0502020204030204" pitchFamily="34" charset="0"/>
                <a:cs typeface="Times New Roman" panose="02020603050405020304" pitchFamily="18" charset="0"/>
              </a:rPr>
              <a:t>	</a:t>
            </a:r>
            <a:r>
              <a:rPr lang="en-US" sz="1350" dirty="0" smtClean="0">
                <a:latin typeface="SAS Monospace" panose="020B0609020202020204" pitchFamily="49" charset="0"/>
                <a:ea typeface="Calibri" panose="020F0502020204030204" pitchFamily="34" charset="0"/>
                <a:cs typeface="Times New Roman" panose="02020603050405020304" pitchFamily="18" charset="0"/>
              </a:rPr>
              <a:t>	/ </a:t>
            </a:r>
            <a:r>
              <a:rPr lang="en-US" sz="1350" dirty="0">
                <a:latin typeface="SAS Monospace" panose="020B0609020202020204" pitchFamily="49" charset="0"/>
                <a:ea typeface="Calibri" panose="020F0502020204030204" pitchFamily="34" charset="0"/>
                <a:cs typeface="Times New Roman" panose="02020603050405020304" pitchFamily="18" charset="0"/>
              </a:rPr>
              <a:t>reset;</a:t>
            </a:r>
          </a:p>
          <a:p>
            <a:r>
              <a:rPr lang="en-US" sz="1350" dirty="0">
                <a:latin typeface="SAS Monospace" panose="020B0609020202020204" pitchFamily="49" charset="0"/>
                <a:ea typeface="Calibri" panose="020F0502020204030204" pitchFamily="34" charset="0"/>
                <a:cs typeface="Times New Roman" panose="02020603050405020304" pitchFamily="18" charset="0"/>
              </a:rPr>
              <a:t>	run;</a:t>
            </a:r>
          </a:p>
          <a:p>
            <a:r>
              <a:rPr lang="en-US" sz="1350" dirty="0" err="1">
                <a:latin typeface="SAS Monospace" panose="020B0609020202020204" pitchFamily="49" charset="0"/>
                <a:ea typeface="Calibri" panose="020F0502020204030204" pitchFamily="34" charset="0"/>
                <a:cs typeface="Times New Roman" panose="02020603050405020304" pitchFamily="18" charset="0"/>
              </a:rPr>
              <a:t>proc</a:t>
            </a:r>
            <a:r>
              <a:rPr lang="en-US" sz="1350" dirty="0">
                <a:latin typeface="SAS Monospace" panose="020B0609020202020204" pitchFamily="49" charset="0"/>
                <a:ea typeface="Calibri" panose="020F0502020204030204" pitchFamily="34" charset="0"/>
                <a:cs typeface="Times New Roman" panose="02020603050405020304" pitchFamily="18" charset="0"/>
              </a:rPr>
              <a:t> </a:t>
            </a:r>
            <a:r>
              <a:rPr lang="en-US" sz="1350" dirty="0" err="1">
                <a:latin typeface="SAS Monospace" panose="020B0609020202020204" pitchFamily="49" charset="0"/>
                <a:ea typeface="Calibri" panose="020F0502020204030204" pitchFamily="34" charset="0"/>
                <a:cs typeface="Times New Roman" panose="02020603050405020304" pitchFamily="18" charset="0"/>
              </a:rPr>
              <a:t>autoreg</a:t>
            </a:r>
            <a:r>
              <a:rPr lang="en-US" sz="1350" dirty="0">
                <a:latin typeface="SAS Monospace" panose="020B0609020202020204" pitchFamily="49" charset="0"/>
                <a:ea typeface="Calibri" panose="020F0502020204030204" pitchFamily="34" charset="0"/>
                <a:cs typeface="Times New Roman" panose="02020603050405020304" pitchFamily="18" charset="0"/>
              </a:rPr>
              <a:t> data=</a:t>
            </a:r>
            <a:r>
              <a:rPr lang="en-US" sz="1350" dirty="0" err="1">
                <a:latin typeface="SAS Monospace" panose="020B0609020202020204" pitchFamily="49" charset="0"/>
                <a:ea typeface="Calibri" panose="020F0502020204030204" pitchFamily="34" charset="0"/>
                <a:cs typeface="Times New Roman" panose="02020603050405020304" pitchFamily="18" charset="0"/>
              </a:rPr>
              <a:t>trdata</a:t>
            </a:r>
            <a:r>
              <a:rPr lang="en-US" sz="1350" dirty="0">
                <a:latin typeface="SAS Monospace" panose="020B0609020202020204" pitchFamily="49" charset="0"/>
                <a:ea typeface="Calibri" panose="020F0502020204030204" pitchFamily="34" charset="0"/>
                <a:cs typeface="Times New Roman" panose="02020603050405020304" pitchFamily="18" charset="0"/>
              </a:rPr>
              <a:t>;</a:t>
            </a:r>
          </a:p>
          <a:p>
            <a:r>
              <a:rPr lang="en-US" sz="1350" dirty="0">
                <a:latin typeface="SAS Monospace" panose="020B0609020202020204" pitchFamily="49" charset="0"/>
                <a:ea typeface="Calibri" panose="020F0502020204030204" pitchFamily="34" charset="0"/>
                <a:cs typeface="Times New Roman" panose="02020603050405020304" pitchFamily="18" charset="0"/>
              </a:rPr>
              <a:t>	model_3: model y = T D </a:t>
            </a:r>
            <a:endParaRPr lang="en-US" sz="1350" dirty="0" smtClean="0">
              <a:latin typeface="SAS Monospace" panose="020B0609020202020204" pitchFamily="49" charset="0"/>
              <a:ea typeface="Calibri" panose="020F0502020204030204" pitchFamily="34" charset="0"/>
              <a:cs typeface="Times New Roman" panose="02020603050405020304" pitchFamily="18" charset="0"/>
            </a:endParaRPr>
          </a:p>
          <a:p>
            <a:r>
              <a:rPr lang="en-US" sz="1350" dirty="0">
                <a:latin typeface="SAS Monospace" panose="020B0609020202020204" pitchFamily="49" charset="0"/>
                <a:ea typeface="Calibri" panose="020F0502020204030204" pitchFamily="34" charset="0"/>
                <a:cs typeface="Times New Roman" panose="02020603050405020304" pitchFamily="18" charset="0"/>
              </a:rPr>
              <a:t>	</a:t>
            </a:r>
            <a:r>
              <a:rPr lang="en-US" sz="1350" dirty="0" smtClean="0">
                <a:latin typeface="SAS Monospace" panose="020B0609020202020204" pitchFamily="49" charset="0"/>
                <a:ea typeface="Calibri" panose="020F0502020204030204" pitchFamily="34" charset="0"/>
                <a:cs typeface="Times New Roman" panose="02020603050405020304" pitchFamily="18" charset="0"/>
              </a:rPr>
              <a:t>	/ </a:t>
            </a:r>
            <a:r>
              <a:rPr lang="en-US" sz="1350" dirty="0">
                <a:latin typeface="SAS Monospace" panose="020B0609020202020204" pitchFamily="49" charset="0"/>
                <a:ea typeface="Calibri" panose="020F0502020204030204" pitchFamily="34" charset="0"/>
                <a:cs typeface="Times New Roman" panose="02020603050405020304" pitchFamily="18" charset="0"/>
              </a:rPr>
              <a:t>reset;</a:t>
            </a:r>
          </a:p>
          <a:p>
            <a:r>
              <a:rPr lang="en-US" sz="1350" dirty="0">
                <a:latin typeface="SAS Monospace" panose="020B0609020202020204" pitchFamily="49" charset="0"/>
                <a:ea typeface="Calibri" panose="020F0502020204030204" pitchFamily="34" charset="0"/>
                <a:cs typeface="Times New Roman" panose="02020603050405020304" pitchFamily="18" charset="0"/>
              </a:rPr>
              <a:t>	run;</a:t>
            </a:r>
          </a:p>
          <a:p>
            <a:r>
              <a:rPr lang="en-US" sz="1350" dirty="0" err="1">
                <a:latin typeface="SAS Monospace" panose="020B0609020202020204" pitchFamily="49" charset="0"/>
                <a:ea typeface="Calibri" panose="020F0502020204030204" pitchFamily="34" charset="0"/>
                <a:cs typeface="Times New Roman" panose="02020603050405020304" pitchFamily="18" charset="0"/>
              </a:rPr>
              <a:t>proc</a:t>
            </a:r>
            <a:r>
              <a:rPr lang="en-US" sz="1350" dirty="0">
                <a:latin typeface="SAS Monospace" panose="020B0609020202020204" pitchFamily="49" charset="0"/>
                <a:ea typeface="Calibri" panose="020F0502020204030204" pitchFamily="34" charset="0"/>
                <a:cs typeface="Times New Roman" panose="02020603050405020304" pitchFamily="18" charset="0"/>
              </a:rPr>
              <a:t> </a:t>
            </a:r>
            <a:r>
              <a:rPr lang="en-US" sz="1350" dirty="0" err="1">
                <a:latin typeface="SAS Monospace" panose="020B0609020202020204" pitchFamily="49" charset="0"/>
                <a:ea typeface="Calibri" panose="020F0502020204030204" pitchFamily="34" charset="0"/>
                <a:cs typeface="Times New Roman" panose="02020603050405020304" pitchFamily="18" charset="0"/>
              </a:rPr>
              <a:t>autoreg</a:t>
            </a:r>
            <a:r>
              <a:rPr lang="en-US" sz="1350" dirty="0">
                <a:latin typeface="SAS Monospace" panose="020B0609020202020204" pitchFamily="49" charset="0"/>
                <a:ea typeface="Calibri" panose="020F0502020204030204" pitchFamily="34" charset="0"/>
                <a:cs typeface="Times New Roman" panose="02020603050405020304" pitchFamily="18" charset="0"/>
              </a:rPr>
              <a:t> data=</a:t>
            </a:r>
            <a:r>
              <a:rPr lang="en-US" sz="1350" dirty="0" err="1">
                <a:latin typeface="SAS Monospace" panose="020B0609020202020204" pitchFamily="49" charset="0"/>
                <a:ea typeface="Calibri" panose="020F0502020204030204" pitchFamily="34" charset="0"/>
                <a:cs typeface="Times New Roman" panose="02020603050405020304" pitchFamily="18" charset="0"/>
              </a:rPr>
              <a:t>trdata</a:t>
            </a:r>
            <a:r>
              <a:rPr lang="en-US" sz="1350" dirty="0">
                <a:latin typeface="SAS Monospace" panose="020B0609020202020204" pitchFamily="49" charset="0"/>
                <a:ea typeface="Calibri" panose="020F0502020204030204" pitchFamily="34" charset="0"/>
                <a:cs typeface="Times New Roman" panose="02020603050405020304" pitchFamily="18" charset="0"/>
              </a:rPr>
              <a:t>;</a:t>
            </a:r>
          </a:p>
          <a:p>
            <a:r>
              <a:rPr lang="en-US" sz="1350" dirty="0">
                <a:latin typeface="SAS Monospace" panose="020B0609020202020204" pitchFamily="49" charset="0"/>
                <a:ea typeface="Calibri" panose="020F0502020204030204" pitchFamily="34" charset="0"/>
                <a:cs typeface="Times New Roman" panose="02020603050405020304" pitchFamily="18" charset="0"/>
              </a:rPr>
              <a:t>	model_4: model y = T D </a:t>
            </a:r>
            <a:r>
              <a:rPr lang="en-US" sz="1350" dirty="0" smtClean="0">
                <a:latin typeface="SAS Monospace" panose="020B0609020202020204" pitchFamily="49" charset="0"/>
                <a:ea typeface="Calibri" panose="020F0502020204030204" pitchFamily="34" charset="0"/>
                <a:cs typeface="Times New Roman" panose="02020603050405020304" pitchFamily="18" charset="0"/>
              </a:rPr>
              <a:t>DT</a:t>
            </a:r>
          </a:p>
          <a:p>
            <a:r>
              <a:rPr lang="en-US" sz="1350" dirty="0">
                <a:latin typeface="SAS Monospace" panose="020B0609020202020204" pitchFamily="49" charset="0"/>
                <a:ea typeface="Calibri" panose="020F0502020204030204" pitchFamily="34" charset="0"/>
                <a:cs typeface="Times New Roman" panose="02020603050405020304" pitchFamily="18" charset="0"/>
              </a:rPr>
              <a:t>	</a:t>
            </a:r>
            <a:r>
              <a:rPr lang="en-US" sz="1350" dirty="0" smtClean="0">
                <a:latin typeface="SAS Monospace" panose="020B0609020202020204" pitchFamily="49" charset="0"/>
                <a:ea typeface="Calibri" panose="020F0502020204030204" pitchFamily="34" charset="0"/>
                <a:cs typeface="Times New Roman" panose="02020603050405020304" pitchFamily="18" charset="0"/>
              </a:rPr>
              <a:t>	/ </a:t>
            </a:r>
            <a:r>
              <a:rPr lang="en-US" sz="1350" dirty="0">
                <a:latin typeface="SAS Monospace" panose="020B0609020202020204" pitchFamily="49" charset="0"/>
                <a:ea typeface="Calibri" panose="020F0502020204030204" pitchFamily="34" charset="0"/>
                <a:cs typeface="Times New Roman" panose="02020603050405020304" pitchFamily="18" charset="0"/>
              </a:rPr>
              <a:t>reset ;</a:t>
            </a:r>
          </a:p>
          <a:p>
            <a:r>
              <a:rPr lang="en-US" sz="1350" dirty="0">
                <a:latin typeface="SAS Monospace" panose="020B0609020202020204" pitchFamily="49" charset="0"/>
                <a:ea typeface="Calibri" panose="020F0502020204030204" pitchFamily="34" charset="0"/>
                <a:cs typeface="Times New Roman" panose="02020603050405020304" pitchFamily="18" charset="0"/>
              </a:rPr>
              <a:t>	run;</a:t>
            </a:r>
          </a:p>
        </p:txBody>
      </p:sp>
      <p:graphicFrame>
        <p:nvGraphicFramePr>
          <p:cNvPr id="4" name="Table 3"/>
          <p:cNvGraphicFramePr>
            <a:graphicFrameLocks noGrp="1"/>
          </p:cNvGraphicFramePr>
          <p:nvPr>
            <p:extLst>
              <p:ext uri="{D42A27DB-BD31-4B8C-83A1-F6EECF244321}">
                <p14:modId xmlns:p14="http://schemas.microsoft.com/office/powerpoint/2010/main" val="4245857920"/>
              </p:ext>
            </p:extLst>
          </p:nvPr>
        </p:nvGraphicFramePr>
        <p:xfrm>
          <a:off x="4192422" y="1630987"/>
          <a:ext cx="4765598" cy="1920240"/>
        </p:xfrm>
        <a:graphic>
          <a:graphicData uri="http://schemas.openxmlformats.org/drawingml/2006/table">
            <a:tbl>
              <a:tblPr firstRow="1" firstCol="1"/>
              <a:tblGrid>
                <a:gridCol w="1905580">
                  <a:extLst>
                    <a:ext uri="{9D8B030D-6E8A-4147-A177-3AD203B41FA5}">
                      <a16:colId xmlns:a16="http://schemas.microsoft.com/office/drawing/2014/main" val="2735348550"/>
                    </a:ext>
                  </a:extLst>
                </a:gridCol>
                <a:gridCol w="953727">
                  <a:extLst>
                    <a:ext uri="{9D8B030D-6E8A-4147-A177-3AD203B41FA5}">
                      <a16:colId xmlns:a16="http://schemas.microsoft.com/office/drawing/2014/main" val="2595496493"/>
                    </a:ext>
                  </a:extLst>
                </a:gridCol>
                <a:gridCol w="953145">
                  <a:extLst>
                    <a:ext uri="{9D8B030D-6E8A-4147-A177-3AD203B41FA5}">
                      <a16:colId xmlns:a16="http://schemas.microsoft.com/office/drawing/2014/main" val="1076208450"/>
                    </a:ext>
                  </a:extLst>
                </a:gridCol>
                <a:gridCol w="953146">
                  <a:extLst>
                    <a:ext uri="{9D8B030D-6E8A-4147-A177-3AD203B41FA5}">
                      <a16:colId xmlns:a16="http://schemas.microsoft.com/office/drawing/2014/main" val="1910570381"/>
                    </a:ext>
                  </a:extLst>
                </a:gridCol>
              </a:tblGrid>
              <a:tr h="205740">
                <a:tc>
                  <a:txBody>
                    <a:bodyPr/>
                    <a:lstStyle/>
                    <a:p>
                      <a:pPr marL="0" marR="0">
                        <a:spcBef>
                          <a:spcPts val="0"/>
                        </a:spcBef>
                        <a:spcAft>
                          <a:spcPts val="0"/>
                        </a:spcAft>
                      </a:pPr>
                      <a:r>
                        <a:rPr lang="en-US" sz="1400" b="1">
                          <a:solidFill>
                            <a:srgbClr val="FFFFFF"/>
                          </a:solidFill>
                          <a:effectLst/>
                          <a:latin typeface="SAS Monospace" panose="020B0609020202020204" pitchFamily="49" charset="0"/>
                          <a:ea typeface="Calibri" panose="020F0502020204030204" pitchFamily="34" charset="0"/>
                          <a:cs typeface="Times New Roman" panose="02020603050405020304" pitchFamily="18" charset="0"/>
                        </a:rPr>
                        <a:t>Model</a:t>
                      </a:r>
                      <a:endParaRPr lang="en-US" sz="1400">
                        <a:effectLst/>
                        <a:latin typeface="SAS Monospace" panose="020B0609020202020204" pitchFamily="49" charset="0"/>
                        <a:ea typeface="Calibri" panose="020F0502020204030204" pitchFamily="34" charset="0"/>
                        <a:cs typeface="Times New Roman" panose="02020603050405020304" pitchFamily="18" charset="0"/>
                      </a:endParaRPr>
                    </a:p>
                  </a:txBody>
                  <a:tcPr marL="54769" marR="54769"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spcBef>
                          <a:spcPts val="0"/>
                        </a:spcBef>
                        <a:spcAft>
                          <a:spcPts val="0"/>
                        </a:spcAft>
                      </a:pPr>
                      <a:r>
                        <a:rPr lang="en-US" sz="1400" b="1" dirty="0">
                          <a:solidFill>
                            <a:srgbClr val="FFFFFF"/>
                          </a:solidFill>
                          <a:effectLst/>
                          <a:latin typeface="SAS Monospace" panose="020B0609020202020204" pitchFamily="49" charset="0"/>
                          <a:ea typeface="Calibri" panose="020F0502020204030204" pitchFamily="34" charset="0"/>
                          <a:cs typeface="Times New Roman" panose="02020603050405020304" pitchFamily="18" charset="0"/>
                        </a:rPr>
                        <a:t>P=2</a:t>
                      </a:r>
                      <a:endParaRPr lang="en-US" sz="1400" dirty="0">
                        <a:effectLst/>
                        <a:latin typeface="SAS Monospace" panose="020B0609020202020204" pitchFamily="49" charset="0"/>
                        <a:ea typeface="Calibri" panose="020F0502020204030204" pitchFamily="34" charset="0"/>
                        <a:cs typeface="Times New Roman" panose="02020603050405020304" pitchFamily="18" charset="0"/>
                      </a:endParaRPr>
                    </a:p>
                  </a:txBody>
                  <a:tcPr marL="54769" marR="54769" marT="0" marB="0">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spcBef>
                          <a:spcPts val="0"/>
                        </a:spcBef>
                        <a:spcAft>
                          <a:spcPts val="0"/>
                        </a:spcAft>
                      </a:pPr>
                      <a:r>
                        <a:rPr lang="en-US" sz="1400" b="1">
                          <a:solidFill>
                            <a:srgbClr val="FFFFFF"/>
                          </a:solidFill>
                          <a:effectLst/>
                          <a:latin typeface="SAS Monospace" panose="020B0609020202020204" pitchFamily="49" charset="0"/>
                          <a:ea typeface="Calibri" panose="020F0502020204030204" pitchFamily="34" charset="0"/>
                          <a:cs typeface="Times New Roman" panose="02020603050405020304" pitchFamily="18" charset="0"/>
                        </a:rPr>
                        <a:t>P=3</a:t>
                      </a:r>
                      <a:endParaRPr lang="en-US" sz="1400">
                        <a:effectLst/>
                        <a:latin typeface="SAS Monospace" panose="020B0609020202020204" pitchFamily="49" charset="0"/>
                        <a:ea typeface="Calibri" panose="020F0502020204030204" pitchFamily="34" charset="0"/>
                        <a:cs typeface="Times New Roman" panose="02020603050405020304" pitchFamily="18" charset="0"/>
                      </a:endParaRPr>
                    </a:p>
                  </a:txBody>
                  <a:tcPr marL="54769" marR="54769" marT="0" marB="0">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spcBef>
                          <a:spcPts val="0"/>
                        </a:spcBef>
                        <a:spcAft>
                          <a:spcPts val="0"/>
                        </a:spcAft>
                      </a:pPr>
                      <a:r>
                        <a:rPr lang="en-US" sz="1400" b="1">
                          <a:solidFill>
                            <a:srgbClr val="FFFFFF"/>
                          </a:solidFill>
                          <a:effectLst/>
                          <a:latin typeface="SAS Monospace" panose="020B0609020202020204" pitchFamily="49" charset="0"/>
                          <a:ea typeface="Calibri" panose="020F0502020204030204" pitchFamily="34" charset="0"/>
                          <a:cs typeface="Times New Roman" panose="02020603050405020304" pitchFamily="18" charset="0"/>
                        </a:rPr>
                        <a:t>P=4</a:t>
                      </a:r>
                      <a:endParaRPr lang="en-US" sz="1400">
                        <a:effectLst/>
                        <a:latin typeface="SAS Monospace" panose="020B0609020202020204" pitchFamily="49" charset="0"/>
                        <a:ea typeface="Calibri" panose="020F0502020204030204" pitchFamily="34" charset="0"/>
                        <a:cs typeface="Times New Roman" panose="02020603050405020304" pitchFamily="18" charset="0"/>
                      </a:endParaRPr>
                    </a:p>
                  </a:txBody>
                  <a:tcPr marL="54769" marR="54769"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892338021"/>
                  </a:ext>
                </a:extLst>
              </a:tr>
              <a:tr h="411480">
                <a:tc>
                  <a:txBody>
                    <a:bodyPr/>
                    <a:lstStyle/>
                    <a:p>
                      <a:pPr marL="0" marR="0">
                        <a:spcBef>
                          <a:spcPts val="0"/>
                        </a:spcBef>
                        <a:spcAft>
                          <a:spcPts val="0"/>
                        </a:spcAft>
                      </a:pPr>
                      <a:r>
                        <a:rPr lang="en-US" sz="1400" b="1" dirty="0">
                          <a:effectLst/>
                          <a:latin typeface="SAS Monospace" panose="020B0609020202020204" pitchFamily="49" charset="0"/>
                          <a:ea typeface="Calibri" panose="020F0502020204030204" pitchFamily="34" charset="0"/>
                          <a:cs typeface="Times New Roman" panose="02020603050405020304" pitchFamily="18" charset="0"/>
                        </a:rPr>
                        <a:t>1 Y=T              Linear</a:t>
                      </a:r>
                      <a:endParaRPr lang="en-US" sz="1400" dirty="0">
                        <a:effectLst/>
                        <a:latin typeface="SAS Monospace" panose="020B0609020202020204" pitchFamily="49" charset="0"/>
                        <a:ea typeface="Calibri" panose="020F0502020204030204" pitchFamily="34" charset="0"/>
                        <a:cs typeface="Times New Roman" panose="02020603050405020304" pitchFamily="18" charset="0"/>
                      </a:endParaRPr>
                    </a:p>
                  </a:txBody>
                  <a:tcPr marL="54769" marR="54769"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spcBef>
                          <a:spcPts val="0"/>
                        </a:spcBef>
                        <a:spcAft>
                          <a:spcPts val="0"/>
                        </a:spcAft>
                      </a:pPr>
                      <a:r>
                        <a:rPr lang="en-US" sz="1400" dirty="0">
                          <a:solidFill>
                            <a:srgbClr val="FF0000"/>
                          </a:solidFill>
                          <a:effectLst/>
                          <a:latin typeface="SAS Monospace" panose="020B0609020202020204" pitchFamily="49" charset="0"/>
                          <a:ea typeface="Calibri" panose="020F0502020204030204" pitchFamily="34" charset="0"/>
                          <a:cs typeface="Times New Roman" panose="02020603050405020304" pitchFamily="18" charset="0"/>
                        </a:rPr>
                        <a:t>Reject </a:t>
                      </a:r>
                    </a:p>
                  </a:txBody>
                  <a:tcPr marL="54769" marR="54769"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spcBef>
                          <a:spcPts val="0"/>
                        </a:spcBef>
                        <a:spcAft>
                          <a:spcPts val="0"/>
                        </a:spcAft>
                      </a:pPr>
                      <a:r>
                        <a:rPr lang="en-US" sz="1400" dirty="0">
                          <a:solidFill>
                            <a:srgbClr val="FF0000"/>
                          </a:solidFill>
                          <a:effectLst/>
                          <a:latin typeface="SAS Monospace" panose="020B0609020202020204" pitchFamily="49" charset="0"/>
                          <a:ea typeface="Calibri" panose="020F0502020204030204" pitchFamily="34" charset="0"/>
                          <a:cs typeface="Times New Roman" panose="02020603050405020304" pitchFamily="18" charset="0"/>
                        </a:rPr>
                        <a:t>Reject</a:t>
                      </a:r>
                    </a:p>
                  </a:txBody>
                  <a:tcPr marL="54769" marR="54769"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spcBef>
                          <a:spcPts val="0"/>
                        </a:spcBef>
                        <a:spcAft>
                          <a:spcPts val="0"/>
                        </a:spcAft>
                      </a:pPr>
                      <a:r>
                        <a:rPr lang="en-US" sz="1400" dirty="0">
                          <a:solidFill>
                            <a:srgbClr val="FF0000"/>
                          </a:solidFill>
                          <a:effectLst/>
                          <a:latin typeface="SAS Monospace" panose="020B0609020202020204" pitchFamily="49" charset="0"/>
                          <a:ea typeface="Calibri" panose="020F0502020204030204" pitchFamily="34" charset="0"/>
                          <a:cs typeface="Times New Roman" panose="02020603050405020304" pitchFamily="18" charset="0"/>
                        </a:rPr>
                        <a:t>Reject</a:t>
                      </a:r>
                    </a:p>
                  </a:txBody>
                  <a:tcPr marL="54769" marR="54769"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214182118"/>
                  </a:ext>
                </a:extLst>
              </a:tr>
              <a:tr h="411480">
                <a:tc>
                  <a:txBody>
                    <a:bodyPr/>
                    <a:lstStyle/>
                    <a:p>
                      <a:pPr marL="0" marR="0">
                        <a:spcBef>
                          <a:spcPts val="0"/>
                        </a:spcBef>
                        <a:spcAft>
                          <a:spcPts val="0"/>
                        </a:spcAft>
                      </a:pPr>
                      <a:r>
                        <a:rPr lang="en-US" sz="1400" b="1">
                          <a:effectLst/>
                          <a:latin typeface="SAS Monospace" panose="020B0609020202020204" pitchFamily="49" charset="0"/>
                          <a:ea typeface="Calibri" panose="020F0502020204030204" pitchFamily="34" charset="0"/>
                          <a:cs typeface="Times New Roman" panose="02020603050405020304" pitchFamily="18" charset="0"/>
                        </a:rPr>
                        <a:t>2 Y=T TSQ     Quadratic</a:t>
                      </a:r>
                      <a:endParaRPr lang="en-US" sz="1400">
                        <a:effectLst/>
                        <a:latin typeface="SAS Monospace" panose="020B0609020202020204" pitchFamily="49" charset="0"/>
                        <a:ea typeface="Calibri" panose="020F0502020204030204" pitchFamily="34" charset="0"/>
                        <a:cs typeface="Times New Roman" panose="02020603050405020304" pitchFamily="18" charset="0"/>
                      </a:endParaRPr>
                    </a:p>
                  </a:txBody>
                  <a:tcPr marL="54769" marR="54769"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spcBef>
                          <a:spcPts val="0"/>
                        </a:spcBef>
                        <a:spcAft>
                          <a:spcPts val="0"/>
                        </a:spcAft>
                      </a:pPr>
                      <a:r>
                        <a:rPr lang="en-US" sz="1400" dirty="0">
                          <a:effectLst/>
                          <a:latin typeface="SAS Monospace" panose="020B0609020202020204" pitchFamily="49" charset="0"/>
                          <a:ea typeface="Calibri" panose="020F0502020204030204" pitchFamily="34" charset="0"/>
                          <a:cs typeface="Times New Roman" panose="02020603050405020304" pitchFamily="18" charset="0"/>
                        </a:rPr>
                        <a:t>Fail to reject </a:t>
                      </a:r>
                    </a:p>
                  </a:txBody>
                  <a:tcPr marL="54769" marR="54769"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accent6">
                        <a:lumMod val="20000"/>
                        <a:lumOff val="80000"/>
                      </a:schemeClr>
                    </a:solidFill>
                  </a:tcPr>
                </a:tc>
                <a:tc>
                  <a:txBody>
                    <a:bodyPr/>
                    <a:lstStyle/>
                    <a:p>
                      <a:pPr marL="0" marR="0">
                        <a:spcBef>
                          <a:spcPts val="0"/>
                        </a:spcBef>
                        <a:spcAft>
                          <a:spcPts val="0"/>
                        </a:spcAft>
                      </a:pPr>
                      <a:r>
                        <a:rPr lang="en-US" sz="1400" dirty="0">
                          <a:effectLst/>
                          <a:latin typeface="SAS Monospace" panose="020B0609020202020204" pitchFamily="49" charset="0"/>
                          <a:ea typeface="Calibri" panose="020F0502020204030204" pitchFamily="34" charset="0"/>
                          <a:cs typeface="Times New Roman" panose="02020603050405020304" pitchFamily="18" charset="0"/>
                        </a:rPr>
                        <a:t>Fail to reject</a:t>
                      </a:r>
                    </a:p>
                  </a:txBody>
                  <a:tcPr marL="54769" marR="54769"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accent6">
                        <a:lumMod val="20000"/>
                        <a:lumOff val="80000"/>
                      </a:schemeClr>
                    </a:solidFill>
                  </a:tcPr>
                </a:tc>
                <a:tc>
                  <a:txBody>
                    <a:bodyPr/>
                    <a:lstStyle/>
                    <a:p>
                      <a:pPr marL="0" marR="0">
                        <a:spcBef>
                          <a:spcPts val="0"/>
                        </a:spcBef>
                        <a:spcAft>
                          <a:spcPts val="0"/>
                        </a:spcAft>
                      </a:pPr>
                      <a:r>
                        <a:rPr lang="en-US" sz="1400" dirty="0">
                          <a:effectLst/>
                          <a:latin typeface="SAS Monospace" panose="020B0609020202020204" pitchFamily="49" charset="0"/>
                          <a:ea typeface="Calibri" panose="020F0502020204030204" pitchFamily="34" charset="0"/>
                          <a:cs typeface="Times New Roman" panose="02020603050405020304" pitchFamily="18" charset="0"/>
                        </a:rPr>
                        <a:t>Fail to reject</a:t>
                      </a:r>
                    </a:p>
                  </a:txBody>
                  <a:tcPr marL="54769" marR="54769"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794028512"/>
                  </a:ext>
                </a:extLst>
              </a:tr>
              <a:tr h="411480">
                <a:tc>
                  <a:txBody>
                    <a:bodyPr/>
                    <a:lstStyle/>
                    <a:p>
                      <a:pPr marL="0" marR="0">
                        <a:spcBef>
                          <a:spcPts val="0"/>
                        </a:spcBef>
                        <a:spcAft>
                          <a:spcPts val="0"/>
                        </a:spcAft>
                      </a:pPr>
                      <a:r>
                        <a:rPr lang="en-US" sz="1400" b="1" dirty="0">
                          <a:effectLst/>
                          <a:latin typeface="SAS Monospace" panose="020B0609020202020204" pitchFamily="49" charset="0"/>
                          <a:ea typeface="Calibri" panose="020F0502020204030204" pitchFamily="34" charset="0"/>
                          <a:cs typeface="Times New Roman" panose="02020603050405020304" pitchFamily="18" charset="0"/>
                        </a:rPr>
                        <a:t>3 Y=T D          </a:t>
                      </a:r>
                      <a:r>
                        <a:rPr lang="en-US" sz="1400" b="1" dirty="0" smtClean="0">
                          <a:effectLst/>
                          <a:latin typeface="SAS Monospace" panose="020B0609020202020204" pitchFamily="49" charset="0"/>
                          <a:ea typeface="Calibri" panose="020F0502020204030204" pitchFamily="34" charset="0"/>
                          <a:cs typeface="Times New Roman" panose="02020603050405020304" pitchFamily="18" charset="0"/>
                        </a:rPr>
                        <a:t>Hasty Regression</a:t>
                      </a:r>
                      <a:endParaRPr lang="en-US" sz="1400" dirty="0">
                        <a:effectLst/>
                        <a:latin typeface="SAS Monospace" panose="020B0609020202020204" pitchFamily="49" charset="0"/>
                        <a:ea typeface="Calibri" panose="020F0502020204030204" pitchFamily="34" charset="0"/>
                        <a:cs typeface="Times New Roman" panose="02020603050405020304" pitchFamily="18" charset="0"/>
                      </a:endParaRPr>
                    </a:p>
                  </a:txBody>
                  <a:tcPr marL="54769" marR="54769"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spcBef>
                          <a:spcPts val="0"/>
                        </a:spcBef>
                        <a:spcAft>
                          <a:spcPts val="0"/>
                        </a:spcAft>
                      </a:pPr>
                      <a:r>
                        <a:rPr lang="en-US" sz="1400" dirty="0">
                          <a:solidFill>
                            <a:srgbClr val="FF0000"/>
                          </a:solidFill>
                          <a:effectLst/>
                          <a:latin typeface="SAS Monospace" panose="020B0609020202020204" pitchFamily="49" charset="0"/>
                          <a:ea typeface="Calibri" panose="020F0502020204030204" pitchFamily="34" charset="0"/>
                          <a:cs typeface="Times New Roman" panose="02020603050405020304" pitchFamily="18" charset="0"/>
                        </a:rPr>
                        <a:t>Reject</a:t>
                      </a:r>
                    </a:p>
                  </a:txBody>
                  <a:tcPr marL="54769" marR="54769"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spcBef>
                          <a:spcPts val="0"/>
                        </a:spcBef>
                        <a:spcAft>
                          <a:spcPts val="0"/>
                        </a:spcAft>
                      </a:pPr>
                      <a:r>
                        <a:rPr lang="en-US" sz="1400" dirty="0">
                          <a:solidFill>
                            <a:srgbClr val="FF0000"/>
                          </a:solidFill>
                          <a:effectLst/>
                          <a:latin typeface="SAS Monospace" panose="020B0609020202020204" pitchFamily="49" charset="0"/>
                          <a:ea typeface="Calibri" panose="020F0502020204030204" pitchFamily="34" charset="0"/>
                          <a:cs typeface="Times New Roman" panose="02020603050405020304" pitchFamily="18" charset="0"/>
                        </a:rPr>
                        <a:t>Reject</a:t>
                      </a:r>
                    </a:p>
                  </a:txBody>
                  <a:tcPr marL="54769" marR="54769"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spcBef>
                          <a:spcPts val="0"/>
                        </a:spcBef>
                        <a:spcAft>
                          <a:spcPts val="0"/>
                        </a:spcAft>
                      </a:pPr>
                      <a:r>
                        <a:rPr lang="en-US" sz="1400" dirty="0">
                          <a:solidFill>
                            <a:srgbClr val="FF0000"/>
                          </a:solidFill>
                          <a:effectLst/>
                          <a:latin typeface="SAS Monospace" panose="020B0609020202020204" pitchFamily="49" charset="0"/>
                          <a:ea typeface="Calibri" panose="020F0502020204030204" pitchFamily="34" charset="0"/>
                          <a:cs typeface="Times New Roman" panose="02020603050405020304" pitchFamily="18" charset="0"/>
                        </a:rPr>
                        <a:t>Reject</a:t>
                      </a:r>
                    </a:p>
                  </a:txBody>
                  <a:tcPr marL="54769" marR="54769"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4175996462"/>
                  </a:ext>
                </a:extLst>
              </a:tr>
              <a:tr h="411480">
                <a:tc>
                  <a:txBody>
                    <a:bodyPr/>
                    <a:lstStyle/>
                    <a:p>
                      <a:pPr marL="0" marR="0">
                        <a:spcBef>
                          <a:spcPts val="0"/>
                        </a:spcBef>
                        <a:spcAft>
                          <a:spcPts val="0"/>
                        </a:spcAft>
                      </a:pPr>
                      <a:r>
                        <a:rPr lang="en-US" sz="1400" b="1">
                          <a:effectLst/>
                          <a:latin typeface="SAS Monospace" panose="020B0609020202020204" pitchFamily="49" charset="0"/>
                          <a:ea typeface="Calibri" panose="020F0502020204030204" pitchFamily="34" charset="0"/>
                          <a:cs typeface="Times New Roman" panose="02020603050405020304" pitchFamily="18" charset="0"/>
                        </a:rPr>
                        <a:t>4 Y=T D DT    Structural break</a:t>
                      </a:r>
                      <a:endParaRPr lang="en-US" sz="1400">
                        <a:effectLst/>
                        <a:latin typeface="SAS Monospace" panose="020B0609020202020204" pitchFamily="49" charset="0"/>
                        <a:ea typeface="Calibri" panose="020F0502020204030204" pitchFamily="34" charset="0"/>
                        <a:cs typeface="Times New Roman" panose="02020603050405020304" pitchFamily="18" charset="0"/>
                      </a:endParaRPr>
                    </a:p>
                  </a:txBody>
                  <a:tcPr marL="54769" marR="54769"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lgn="l" defTabSz="914400" rtl="0" eaLnBrk="1" latinLnBrk="0" hangingPunct="1">
                        <a:spcBef>
                          <a:spcPts val="0"/>
                        </a:spcBef>
                        <a:spcAft>
                          <a:spcPts val="0"/>
                        </a:spcAft>
                      </a:pPr>
                      <a:r>
                        <a:rPr lang="en-US" sz="1400" kern="1200" dirty="0">
                          <a:solidFill>
                            <a:schemeClr val="tx1"/>
                          </a:solidFill>
                          <a:effectLst/>
                          <a:latin typeface="SAS Monospace" panose="020B0609020202020204" pitchFamily="49" charset="0"/>
                          <a:ea typeface="Calibri" panose="020F0502020204030204" pitchFamily="34" charset="0"/>
                          <a:cs typeface="Times New Roman" panose="02020603050405020304" pitchFamily="18" charset="0"/>
                        </a:rPr>
                        <a:t>Fail to reject</a:t>
                      </a:r>
                    </a:p>
                  </a:txBody>
                  <a:tcPr marL="54769" marR="54769"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accent6">
                        <a:lumMod val="20000"/>
                        <a:lumOff val="80000"/>
                      </a:schemeClr>
                    </a:solidFill>
                  </a:tcPr>
                </a:tc>
                <a:tc>
                  <a:txBody>
                    <a:bodyPr/>
                    <a:lstStyle/>
                    <a:p>
                      <a:pPr marL="0" marR="0" algn="l" defTabSz="914400" rtl="0" eaLnBrk="1" latinLnBrk="0" hangingPunct="1">
                        <a:spcBef>
                          <a:spcPts val="0"/>
                        </a:spcBef>
                        <a:spcAft>
                          <a:spcPts val="0"/>
                        </a:spcAft>
                      </a:pPr>
                      <a:r>
                        <a:rPr lang="en-US" sz="1400" kern="1200" dirty="0">
                          <a:solidFill>
                            <a:schemeClr val="tx1"/>
                          </a:solidFill>
                          <a:effectLst/>
                          <a:latin typeface="SAS Monospace" panose="020B0609020202020204" pitchFamily="49" charset="0"/>
                          <a:ea typeface="Calibri" panose="020F0502020204030204" pitchFamily="34" charset="0"/>
                          <a:cs typeface="Times New Roman" panose="02020603050405020304" pitchFamily="18" charset="0"/>
                        </a:rPr>
                        <a:t>Fail to reject</a:t>
                      </a:r>
                    </a:p>
                  </a:txBody>
                  <a:tcPr marL="54769" marR="54769"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accent6">
                        <a:lumMod val="20000"/>
                        <a:lumOff val="80000"/>
                      </a:schemeClr>
                    </a:solidFill>
                  </a:tcPr>
                </a:tc>
                <a:tc>
                  <a:txBody>
                    <a:bodyPr/>
                    <a:lstStyle/>
                    <a:p>
                      <a:pPr marL="0" marR="0" algn="l" defTabSz="914400" rtl="0" eaLnBrk="1" latinLnBrk="0" hangingPunct="1">
                        <a:spcBef>
                          <a:spcPts val="0"/>
                        </a:spcBef>
                        <a:spcAft>
                          <a:spcPts val="0"/>
                        </a:spcAft>
                      </a:pPr>
                      <a:r>
                        <a:rPr lang="en-US" sz="1400" kern="1200" dirty="0">
                          <a:solidFill>
                            <a:schemeClr val="tx1"/>
                          </a:solidFill>
                          <a:effectLst/>
                          <a:latin typeface="SAS Monospace" panose="020B0609020202020204" pitchFamily="49" charset="0"/>
                          <a:ea typeface="Calibri" panose="020F0502020204030204" pitchFamily="34" charset="0"/>
                          <a:cs typeface="Times New Roman" panose="02020603050405020304" pitchFamily="18" charset="0"/>
                        </a:rPr>
                        <a:t>Fail to reject</a:t>
                      </a:r>
                    </a:p>
                  </a:txBody>
                  <a:tcPr marL="54769" marR="54769"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092858372"/>
                  </a:ext>
                </a:extLst>
              </a:tr>
            </a:tbl>
          </a:graphicData>
        </a:graphic>
      </p:graphicFrame>
    </p:spTree>
    <p:extLst>
      <p:ext uri="{BB962C8B-B14F-4D97-AF65-F5344CB8AC3E}">
        <p14:creationId xmlns:p14="http://schemas.microsoft.com/office/powerpoint/2010/main" val="29016376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800" dirty="0">
                <a:solidFill>
                  <a:schemeClr val="tx2"/>
                </a:solidFill>
              </a:rPr>
              <a:t>Use of automatic model selection in PROC REG</a:t>
            </a:r>
            <a:endParaRPr lang="en-US" sz="2800" dirty="0">
              <a:solidFill>
                <a:schemeClr val="tx2"/>
              </a:solidFill>
            </a:endParaRPr>
          </a:p>
        </p:txBody>
      </p:sp>
      <p:graphicFrame>
        <p:nvGraphicFramePr>
          <p:cNvPr id="4" name="Table 3"/>
          <p:cNvGraphicFramePr>
            <a:graphicFrameLocks noGrp="1"/>
          </p:cNvGraphicFramePr>
          <p:nvPr>
            <p:extLst/>
          </p:nvPr>
        </p:nvGraphicFramePr>
        <p:xfrm>
          <a:off x="718339" y="1016450"/>
          <a:ext cx="5370452" cy="2217928"/>
        </p:xfrm>
        <a:graphic>
          <a:graphicData uri="http://schemas.openxmlformats.org/drawingml/2006/table">
            <a:tbl>
              <a:tblPr firstRow="1"/>
              <a:tblGrid>
                <a:gridCol w="3673329">
                  <a:extLst>
                    <a:ext uri="{9D8B030D-6E8A-4147-A177-3AD203B41FA5}">
                      <a16:colId xmlns:a16="http://schemas.microsoft.com/office/drawing/2014/main" val="3214138190"/>
                    </a:ext>
                  </a:extLst>
                </a:gridCol>
                <a:gridCol w="1697123">
                  <a:extLst>
                    <a:ext uri="{9D8B030D-6E8A-4147-A177-3AD203B41FA5}">
                      <a16:colId xmlns:a16="http://schemas.microsoft.com/office/drawing/2014/main" val="1641278054"/>
                    </a:ext>
                  </a:extLst>
                </a:gridCol>
              </a:tblGrid>
              <a:tr h="277241">
                <a:tc>
                  <a:txBody>
                    <a:bodyPr/>
                    <a:lstStyle/>
                    <a:p>
                      <a:pPr marL="0" marR="0">
                        <a:spcBef>
                          <a:spcPts val="0"/>
                        </a:spcBef>
                        <a:spcAft>
                          <a:spcPts val="0"/>
                        </a:spcAft>
                      </a:pPr>
                      <a:r>
                        <a:rPr lang="en-US" sz="1400" b="1">
                          <a:solidFill>
                            <a:srgbClr val="FFFFFF"/>
                          </a:solidFill>
                          <a:effectLst/>
                          <a:latin typeface="SAS Monospace" panose="020B0609020202020204" pitchFamily="49" charset="0"/>
                          <a:ea typeface="Calibri" panose="020F0502020204030204" pitchFamily="34" charset="0"/>
                          <a:cs typeface="Times New Roman" panose="02020603050405020304" pitchFamily="18" charset="0"/>
                        </a:rPr>
                        <a:t>Regression selection process</a:t>
                      </a:r>
                      <a:endParaRPr lang="en-US" sz="1400">
                        <a:effectLst/>
                        <a:latin typeface="SAS Monospace" panose="020B0609020202020204" pitchFamily="49" charset="0"/>
                        <a:ea typeface="Calibri" panose="020F0502020204030204" pitchFamily="34" charset="0"/>
                        <a:cs typeface="Times New Roman" panose="02020603050405020304" pitchFamily="18" charset="0"/>
                      </a:endParaRPr>
                    </a:p>
                  </a:txBody>
                  <a:tcPr marL="51435" marR="51435" marT="0" marB="0">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tc>
                  <a:txBody>
                    <a:bodyPr/>
                    <a:lstStyle/>
                    <a:p>
                      <a:pPr marL="0" marR="0">
                        <a:spcBef>
                          <a:spcPts val="0"/>
                        </a:spcBef>
                        <a:spcAft>
                          <a:spcPts val="0"/>
                        </a:spcAft>
                      </a:pPr>
                      <a:r>
                        <a:rPr lang="en-US" sz="1400" b="1">
                          <a:solidFill>
                            <a:srgbClr val="FFFFFF"/>
                          </a:solidFill>
                          <a:effectLst/>
                          <a:latin typeface="SAS Monospace" panose="020B0609020202020204" pitchFamily="49" charset="0"/>
                          <a:ea typeface="Calibri" panose="020F0502020204030204" pitchFamily="34" charset="0"/>
                          <a:cs typeface="Times New Roman" panose="02020603050405020304" pitchFamily="18" charset="0"/>
                        </a:rPr>
                        <a:t>winning model</a:t>
                      </a:r>
                      <a:endParaRPr lang="en-US" sz="1400">
                        <a:effectLst/>
                        <a:latin typeface="SAS Monospace" panose="020B0609020202020204" pitchFamily="49" charset="0"/>
                        <a:ea typeface="Calibri" panose="020F0502020204030204" pitchFamily="34" charset="0"/>
                        <a:cs typeface="Times New Roman" panose="02020603050405020304" pitchFamily="18" charset="0"/>
                      </a:endParaRPr>
                    </a:p>
                  </a:txBody>
                  <a:tcPr marL="51435" marR="51435" marT="0" marB="0">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4472C4"/>
                    </a:solidFill>
                  </a:tcPr>
                </a:tc>
                <a:extLst>
                  <a:ext uri="{0D108BD9-81ED-4DB2-BD59-A6C34878D82A}">
                    <a16:rowId xmlns:a16="http://schemas.microsoft.com/office/drawing/2014/main" val="3670236469"/>
                  </a:ext>
                </a:extLst>
              </a:tr>
              <a:tr h="277241">
                <a:tc>
                  <a:txBody>
                    <a:bodyPr/>
                    <a:lstStyle/>
                    <a:p>
                      <a:pPr marL="0" marR="0">
                        <a:spcBef>
                          <a:spcPts val="0"/>
                        </a:spcBef>
                        <a:spcAft>
                          <a:spcPts val="0"/>
                        </a:spcAft>
                      </a:pPr>
                      <a:r>
                        <a:rPr lang="en-US" sz="1400">
                          <a:effectLst/>
                          <a:latin typeface="SAS Monospace" panose="020B0609020202020204" pitchFamily="49" charset="0"/>
                          <a:ea typeface="Calibri" panose="020F0502020204030204" pitchFamily="34" charset="0"/>
                          <a:cs typeface="Times New Roman" panose="02020603050405020304" pitchFamily="18" charset="0"/>
                        </a:rPr>
                        <a:t>Selection=adjRsq</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spcBef>
                          <a:spcPts val="0"/>
                        </a:spcBef>
                        <a:spcAft>
                          <a:spcPts val="0"/>
                        </a:spcAft>
                      </a:pPr>
                      <a:r>
                        <a:rPr lang="en-US" sz="1400">
                          <a:effectLst/>
                          <a:latin typeface="SAS Monospace" panose="020B0609020202020204" pitchFamily="49" charset="0"/>
                          <a:ea typeface="Calibri" panose="020F0502020204030204" pitchFamily="34" charset="0"/>
                          <a:cs typeface="Times New Roman" panose="02020603050405020304" pitchFamily="18" charset="0"/>
                        </a:rPr>
                        <a:t>T D DT</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163405388"/>
                  </a:ext>
                </a:extLst>
              </a:tr>
              <a:tr h="277241">
                <a:tc>
                  <a:txBody>
                    <a:bodyPr/>
                    <a:lstStyle/>
                    <a:p>
                      <a:pPr marL="0" marR="0">
                        <a:spcBef>
                          <a:spcPts val="0"/>
                        </a:spcBef>
                        <a:spcAft>
                          <a:spcPts val="0"/>
                        </a:spcAft>
                      </a:pPr>
                      <a:r>
                        <a:rPr lang="en-US" sz="1400">
                          <a:effectLst/>
                          <a:latin typeface="SAS Monospace" panose="020B0609020202020204" pitchFamily="49" charset="0"/>
                          <a:ea typeface="Calibri" panose="020F0502020204030204" pitchFamily="34" charset="0"/>
                          <a:cs typeface="Times New Roman" panose="02020603050405020304" pitchFamily="18" charset="0"/>
                        </a:rPr>
                        <a:t>Selection=Stepwise</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spcBef>
                          <a:spcPts val="0"/>
                        </a:spcBef>
                        <a:spcAft>
                          <a:spcPts val="0"/>
                        </a:spcAft>
                      </a:pPr>
                      <a:r>
                        <a:rPr lang="en-US" sz="1400">
                          <a:effectLst/>
                          <a:latin typeface="SAS Monospace" panose="020B0609020202020204" pitchFamily="49" charset="0"/>
                          <a:ea typeface="Calibri" panose="020F0502020204030204" pitchFamily="34" charset="0"/>
                          <a:cs typeface="Times New Roman" panose="02020603050405020304" pitchFamily="18" charset="0"/>
                        </a:rPr>
                        <a:t>T TSQ</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3660146371"/>
                  </a:ext>
                </a:extLst>
              </a:tr>
              <a:tr h="277241">
                <a:tc>
                  <a:txBody>
                    <a:bodyPr/>
                    <a:lstStyle/>
                    <a:p>
                      <a:pPr marL="0" marR="0">
                        <a:spcBef>
                          <a:spcPts val="0"/>
                        </a:spcBef>
                        <a:spcAft>
                          <a:spcPts val="0"/>
                        </a:spcAft>
                      </a:pPr>
                      <a:r>
                        <a:rPr lang="en-US" sz="1400" dirty="0">
                          <a:effectLst/>
                          <a:latin typeface="SAS Monospace" panose="020B0609020202020204" pitchFamily="49" charset="0"/>
                          <a:ea typeface="Calibri" panose="020F0502020204030204" pitchFamily="34" charset="0"/>
                          <a:cs typeface="Times New Roman" panose="02020603050405020304" pitchFamily="18" charset="0"/>
                        </a:rPr>
                        <a:t>Selection=Forward</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spcBef>
                          <a:spcPts val="0"/>
                        </a:spcBef>
                        <a:spcAft>
                          <a:spcPts val="0"/>
                        </a:spcAft>
                      </a:pPr>
                      <a:r>
                        <a:rPr lang="en-US" sz="1400">
                          <a:effectLst/>
                          <a:latin typeface="SAS Monospace" panose="020B0609020202020204" pitchFamily="49" charset="0"/>
                          <a:ea typeface="Calibri" panose="020F0502020204030204" pitchFamily="34" charset="0"/>
                          <a:cs typeface="Times New Roman" panose="02020603050405020304" pitchFamily="18" charset="0"/>
                        </a:rPr>
                        <a:t>T TSQ D DT</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3118264310"/>
                  </a:ext>
                </a:extLst>
              </a:tr>
              <a:tr h="277241">
                <a:tc>
                  <a:txBody>
                    <a:bodyPr/>
                    <a:lstStyle/>
                    <a:p>
                      <a:pPr marL="0" marR="0">
                        <a:spcBef>
                          <a:spcPts val="0"/>
                        </a:spcBef>
                        <a:spcAft>
                          <a:spcPts val="0"/>
                        </a:spcAft>
                      </a:pPr>
                      <a:r>
                        <a:rPr lang="en-US" sz="1400">
                          <a:effectLst/>
                          <a:latin typeface="SAS Monospace" panose="020B0609020202020204" pitchFamily="49" charset="0"/>
                          <a:ea typeface="Calibri" panose="020F0502020204030204" pitchFamily="34" charset="0"/>
                          <a:cs typeface="Times New Roman" panose="02020603050405020304" pitchFamily="18" charset="0"/>
                        </a:rPr>
                        <a:t>Selection=Backward</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spcBef>
                          <a:spcPts val="0"/>
                        </a:spcBef>
                        <a:spcAft>
                          <a:spcPts val="0"/>
                        </a:spcAft>
                      </a:pPr>
                      <a:r>
                        <a:rPr lang="en-US" sz="1400">
                          <a:effectLst/>
                          <a:latin typeface="SAS Monospace" panose="020B0609020202020204" pitchFamily="49" charset="0"/>
                          <a:ea typeface="Calibri" panose="020F0502020204030204" pitchFamily="34" charset="0"/>
                          <a:cs typeface="Times New Roman" panose="02020603050405020304" pitchFamily="18" charset="0"/>
                        </a:rPr>
                        <a:t>T D DT</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3449078831"/>
                  </a:ext>
                </a:extLst>
              </a:tr>
              <a:tr h="277241">
                <a:tc>
                  <a:txBody>
                    <a:bodyPr/>
                    <a:lstStyle/>
                    <a:p>
                      <a:pPr marL="0" marR="0">
                        <a:spcBef>
                          <a:spcPts val="0"/>
                        </a:spcBef>
                        <a:spcAft>
                          <a:spcPts val="0"/>
                        </a:spcAft>
                      </a:pPr>
                      <a:r>
                        <a:rPr lang="en-US" sz="1400">
                          <a:effectLst/>
                          <a:latin typeface="SAS Monospace" panose="020B0609020202020204" pitchFamily="49" charset="0"/>
                          <a:ea typeface="Calibri" panose="020F0502020204030204" pitchFamily="34" charset="0"/>
                          <a:cs typeface="Times New Roman" panose="02020603050405020304" pitchFamily="18" charset="0"/>
                        </a:rPr>
                        <a:t>Selection=maxR</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spcBef>
                          <a:spcPts val="0"/>
                        </a:spcBef>
                        <a:spcAft>
                          <a:spcPts val="0"/>
                        </a:spcAft>
                      </a:pPr>
                      <a:r>
                        <a:rPr lang="en-US" sz="1400">
                          <a:effectLst/>
                          <a:latin typeface="SAS Monospace" panose="020B0609020202020204" pitchFamily="49" charset="0"/>
                          <a:ea typeface="Calibri" panose="020F0502020204030204" pitchFamily="34" charset="0"/>
                          <a:cs typeface="Times New Roman" panose="02020603050405020304" pitchFamily="18" charset="0"/>
                        </a:rPr>
                        <a:t>T TSQ D DT</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949990132"/>
                  </a:ext>
                </a:extLst>
              </a:tr>
              <a:tr h="277241">
                <a:tc>
                  <a:txBody>
                    <a:bodyPr/>
                    <a:lstStyle/>
                    <a:p>
                      <a:pPr marL="0" marR="0">
                        <a:spcBef>
                          <a:spcPts val="0"/>
                        </a:spcBef>
                        <a:spcAft>
                          <a:spcPts val="0"/>
                        </a:spcAft>
                      </a:pPr>
                      <a:r>
                        <a:rPr lang="en-US" sz="1400">
                          <a:effectLst/>
                          <a:latin typeface="SAS Monospace" panose="020B0609020202020204" pitchFamily="49" charset="0"/>
                          <a:ea typeface="Calibri" panose="020F0502020204030204" pitchFamily="34" charset="0"/>
                          <a:cs typeface="Times New Roman" panose="02020603050405020304" pitchFamily="18" charset="0"/>
                        </a:rPr>
                        <a:t>Selection=minR</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spcBef>
                          <a:spcPts val="0"/>
                        </a:spcBef>
                        <a:spcAft>
                          <a:spcPts val="0"/>
                        </a:spcAft>
                      </a:pPr>
                      <a:r>
                        <a:rPr lang="en-US" sz="1400">
                          <a:effectLst/>
                          <a:latin typeface="SAS Monospace" panose="020B0609020202020204" pitchFamily="49" charset="0"/>
                          <a:ea typeface="Calibri" panose="020F0502020204030204" pitchFamily="34" charset="0"/>
                          <a:cs typeface="Times New Roman" panose="02020603050405020304" pitchFamily="18" charset="0"/>
                        </a:rPr>
                        <a:t>T TSQ D DT</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830924907"/>
                  </a:ext>
                </a:extLst>
              </a:tr>
              <a:tr h="277241">
                <a:tc>
                  <a:txBody>
                    <a:bodyPr/>
                    <a:lstStyle/>
                    <a:p>
                      <a:pPr marL="0" marR="0">
                        <a:spcBef>
                          <a:spcPts val="0"/>
                        </a:spcBef>
                        <a:spcAft>
                          <a:spcPts val="0"/>
                        </a:spcAft>
                      </a:pPr>
                      <a:r>
                        <a:rPr lang="en-US" sz="1400">
                          <a:effectLst/>
                          <a:latin typeface="SAS Monospace" panose="020B0609020202020204" pitchFamily="49" charset="0"/>
                          <a:ea typeface="Calibri" panose="020F0502020204030204" pitchFamily="34" charset="0"/>
                          <a:cs typeface="Times New Roman" panose="02020603050405020304" pitchFamily="18" charset="0"/>
                        </a:rPr>
                        <a:t>Selection=CP</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tc>
                  <a:txBody>
                    <a:bodyPr/>
                    <a:lstStyle/>
                    <a:p>
                      <a:pPr marL="0" marR="0">
                        <a:spcBef>
                          <a:spcPts val="0"/>
                        </a:spcBef>
                        <a:spcAft>
                          <a:spcPts val="0"/>
                        </a:spcAft>
                      </a:pPr>
                      <a:r>
                        <a:rPr lang="en-US" sz="1400" dirty="0">
                          <a:effectLst/>
                          <a:latin typeface="SAS Monospace" panose="020B0609020202020204" pitchFamily="49" charset="0"/>
                          <a:ea typeface="Calibri" panose="020F0502020204030204" pitchFamily="34" charset="0"/>
                          <a:cs typeface="Times New Roman" panose="02020603050405020304" pitchFamily="18" charset="0"/>
                        </a:rPr>
                        <a:t>T D DT</a:t>
                      </a:r>
                    </a:p>
                  </a:txBody>
                  <a:tcPr marL="51435" marR="51435" marT="0" marB="0">
                    <a:lnL w="12700" cap="flat" cmpd="sng" algn="ctr">
                      <a:solidFill>
                        <a:srgbClr val="8EAADB"/>
                      </a:solidFill>
                      <a:prstDash val="solid"/>
                      <a:round/>
                      <a:headEnd type="none" w="med" len="med"/>
                      <a:tailEnd type="none" w="med" len="med"/>
                    </a:lnL>
                    <a:lnR w="12700" cap="flat" cmpd="sng" algn="ctr">
                      <a:solidFill>
                        <a:srgbClr val="8EAADB"/>
                      </a:solidFill>
                      <a:prstDash val="solid"/>
                      <a:round/>
                      <a:headEnd type="none" w="med" len="med"/>
                      <a:tailEnd type="none" w="med" len="med"/>
                    </a:lnR>
                    <a:lnT w="12700" cap="flat" cmpd="sng" algn="ctr">
                      <a:solidFill>
                        <a:srgbClr val="8EAADB"/>
                      </a:solidFill>
                      <a:prstDash val="solid"/>
                      <a:round/>
                      <a:headEnd type="none" w="med" len="med"/>
                      <a:tailEnd type="none" w="med" len="med"/>
                    </a:lnT>
                    <a:lnB w="12700" cap="flat" cmpd="sng" algn="ctr">
                      <a:solidFill>
                        <a:srgbClr val="8EAADB"/>
                      </a:solidFill>
                      <a:prstDash val="solid"/>
                      <a:round/>
                      <a:headEnd type="none" w="med" len="med"/>
                      <a:tailEnd type="none" w="med" len="med"/>
                    </a:lnB>
                  </a:tcPr>
                </a:tc>
                <a:extLst>
                  <a:ext uri="{0D108BD9-81ED-4DB2-BD59-A6C34878D82A}">
                    <a16:rowId xmlns:a16="http://schemas.microsoft.com/office/drawing/2014/main" val="487954846"/>
                  </a:ext>
                </a:extLst>
              </a:tr>
            </a:tbl>
          </a:graphicData>
        </a:graphic>
      </p:graphicFrame>
      <p:sp>
        <p:nvSpPr>
          <p:cNvPr id="6" name="TextBox 5"/>
          <p:cNvSpPr txBox="1"/>
          <p:nvPr/>
        </p:nvSpPr>
        <p:spPr>
          <a:xfrm>
            <a:off x="6292678" y="1467543"/>
            <a:ext cx="2454326" cy="1546577"/>
          </a:xfrm>
          <a:prstGeom prst="rect">
            <a:avLst/>
          </a:prstGeom>
          <a:noFill/>
          <a:ln w="28575">
            <a:solidFill>
              <a:srgbClr val="C00000"/>
            </a:solidFill>
          </a:ln>
        </p:spPr>
        <p:txBody>
          <a:bodyPr wrap="none" rtlCol="0">
            <a:spAutoFit/>
          </a:bodyPr>
          <a:lstStyle/>
          <a:p>
            <a:r>
              <a:rPr lang="en-US" sz="1350" dirty="0"/>
              <a:t>Automatic selection leads to the </a:t>
            </a:r>
          </a:p>
          <a:p>
            <a:endParaRPr lang="en-US" sz="1350" dirty="0"/>
          </a:p>
          <a:p>
            <a:r>
              <a:rPr lang="en-US" sz="1350" dirty="0"/>
              <a:t>Structural break model 3 times</a:t>
            </a:r>
          </a:p>
          <a:p>
            <a:r>
              <a:rPr lang="en-US" sz="1350" dirty="0"/>
              <a:t>Quadratic model 1 time, and the</a:t>
            </a:r>
          </a:p>
          <a:p>
            <a:r>
              <a:rPr lang="en-US" sz="1350" dirty="0"/>
              <a:t>Super model 3 times. </a:t>
            </a:r>
          </a:p>
          <a:p>
            <a:endParaRPr lang="en-US" sz="1350" dirty="0"/>
          </a:p>
          <a:p>
            <a:r>
              <a:rPr lang="en-US" sz="1350" dirty="0"/>
              <a:t>Which to believe?</a:t>
            </a:r>
            <a:endParaRPr lang="en-US" sz="1350" dirty="0"/>
          </a:p>
        </p:txBody>
      </p:sp>
      <p:sp>
        <p:nvSpPr>
          <p:cNvPr id="3" name="Slide Number Placeholder 2"/>
          <p:cNvSpPr>
            <a:spLocks noGrp="1"/>
          </p:cNvSpPr>
          <p:nvPr>
            <p:ph type="sldNum" sz="quarter" idx="4294967295"/>
          </p:nvPr>
        </p:nvSpPr>
        <p:spPr/>
        <p:txBody>
          <a:bodyPr/>
          <a:lstStyle/>
          <a:p>
            <a:fld id="{73307F18-7803-424F-BE2F-E76182E156FB}" type="slidenum">
              <a:rPr lang="en-US" smtClean="0"/>
              <a:t>27</a:t>
            </a:fld>
            <a:endParaRPr lang="en-US"/>
          </a:p>
        </p:txBody>
      </p:sp>
    </p:spTree>
    <p:extLst>
      <p:ext uri="{BB962C8B-B14F-4D97-AF65-F5344CB8AC3E}">
        <p14:creationId xmlns:p14="http://schemas.microsoft.com/office/powerpoint/2010/main" val="10198419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2633"/>
            <a:ext cx="7886700" cy="999785"/>
          </a:xfrm>
        </p:spPr>
        <p:txBody>
          <a:bodyPr/>
          <a:lstStyle/>
          <a:p>
            <a:r>
              <a:rPr lang="en-US" sz="2800" dirty="0">
                <a:solidFill>
                  <a:schemeClr val="tx2"/>
                </a:solidFill>
              </a:rPr>
              <a:t>Conclusion: </a:t>
            </a:r>
            <a:r>
              <a:rPr lang="en-US" sz="1200" dirty="0"/>
              <a:t/>
            </a:r>
            <a:br>
              <a:rPr lang="en-US" sz="1200" dirty="0"/>
            </a:br>
            <a:r>
              <a:rPr lang="en-US" sz="1200" dirty="0"/>
              <a:t/>
            </a:r>
            <a:br>
              <a:rPr lang="en-US" sz="1200" dirty="0"/>
            </a:br>
            <a:r>
              <a:rPr lang="en-US" sz="1350" dirty="0"/>
              <a:t>There is strong evidence of a structural break in the metric Y because of the intervention, D, as studied.</a:t>
            </a:r>
            <a:endParaRPr lang="en-US" dirty="0"/>
          </a:p>
        </p:txBody>
      </p:sp>
      <p:sp>
        <p:nvSpPr>
          <p:cNvPr id="3" name="Rectangle 2"/>
          <p:cNvSpPr/>
          <p:nvPr/>
        </p:nvSpPr>
        <p:spPr>
          <a:xfrm>
            <a:off x="628650" y="1234647"/>
            <a:ext cx="8268215" cy="4039567"/>
          </a:xfrm>
          <a:prstGeom prst="rect">
            <a:avLst/>
          </a:prstGeom>
        </p:spPr>
        <p:txBody>
          <a:bodyPr wrap="square">
            <a:spAutoFit/>
          </a:bodyPr>
          <a:lstStyle/>
          <a:p>
            <a:pPr marL="257175" indent="-257175">
              <a:buFont typeface="+mj-lt"/>
              <a:buAutoNum type="arabicPeriod"/>
            </a:pPr>
            <a:r>
              <a:rPr lang="en-US" sz="1350" dirty="0"/>
              <a:t>Visually, we liked two models on the entire sample and only the linear on the sub-samples.</a:t>
            </a:r>
          </a:p>
          <a:p>
            <a:pPr marL="257175" indent="-257175">
              <a:buFont typeface="+mj-lt"/>
              <a:buAutoNum type="arabicPeriod"/>
            </a:pPr>
            <a:endParaRPr lang="en-US" sz="1350" dirty="0"/>
          </a:p>
          <a:p>
            <a:pPr marL="257175" indent="-257175">
              <a:buFont typeface="+mj-lt"/>
              <a:buAutoNum type="arabicPeriod"/>
            </a:pPr>
            <a:r>
              <a:rPr lang="en-US" sz="1350" dirty="0"/>
              <a:t>Eight regressions were necessary to complete a testing strategy that convinced us that the structural break model was a better representation of the data. </a:t>
            </a:r>
            <a:endParaRPr lang="en-US" sz="1350" dirty="0" smtClean="0"/>
          </a:p>
          <a:p>
            <a:pPr marL="257175" indent="-257175">
              <a:buFont typeface="+mj-lt"/>
              <a:buAutoNum type="arabicPeriod"/>
            </a:pPr>
            <a:endParaRPr lang="en-US" sz="1350" dirty="0"/>
          </a:p>
          <a:p>
            <a:pPr marL="257175" indent="-257175">
              <a:buFont typeface="+mj-lt"/>
              <a:buAutoNum type="arabicPeriod"/>
            </a:pPr>
            <a:r>
              <a:rPr lang="en-US" sz="1350" dirty="0" smtClean="0"/>
              <a:t>We </a:t>
            </a:r>
            <a:r>
              <a:rPr lang="en-US" sz="1350" dirty="0"/>
              <a:t>showed that a Hasty Regression led to a false conclusion, namely that D did not matter. </a:t>
            </a:r>
            <a:r>
              <a:rPr lang="en-US" sz="1350" dirty="0"/>
              <a:t>This was the biggest lie in the data. [Not only did D have no effect in Model Y = T D; it also has no effect in Model Y = T TSQ D; either. </a:t>
            </a:r>
            <a:r>
              <a:rPr lang="en-US" sz="1350" dirty="0"/>
              <a:t>Hasty regression lies whether you assume </a:t>
            </a:r>
            <a:r>
              <a:rPr lang="en-US" sz="1350" dirty="0"/>
              <a:t>a</a:t>
            </a:r>
            <a:r>
              <a:rPr lang="en-US" sz="1350" dirty="0"/>
              <a:t> base linear or nonlinear model in time. </a:t>
            </a:r>
            <a:r>
              <a:rPr lang="en-US" sz="1350" dirty="0" smtClean="0"/>
              <a:t>]</a:t>
            </a:r>
          </a:p>
          <a:p>
            <a:pPr marL="257175" indent="-257175">
              <a:buFont typeface="+mj-lt"/>
              <a:buAutoNum type="arabicPeriod"/>
            </a:pPr>
            <a:endParaRPr lang="en-US" sz="1350" dirty="0"/>
          </a:p>
          <a:p>
            <a:pPr marL="257175" indent="-257175">
              <a:buFont typeface="+mj-lt"/>
              <a:buAutoNum type="arabicPeriod"/>
            </a:pPr>
            <a:r>
              <a:rPr lang="en-US" sz="1350" dirty="0"/>
              <a:t>The ‘quadratic model’ was tested against the ‘structural break’ model directly by the use of non-nested hypotheses: four tests were run and in each case the ‘quadratic model’ was found lacking. </a:t>
            </a:r>
            <a:endParaRPr lang="en-US" sz="1350" dirty="0" smtClean="0"/>
          </a:p>
          <a:p>
            <a:pPr marL="257175" indent="-257175">
              <a:buFont typeface="+mj-lt"/>
              <a:buAutoNum type="arabicPeriod"/>
            </a:pPr>
            <a:endParaRPr lang="en-US" sz="1350" dirty="0"/>
          </a:p>
          <a:p>
            <a:pPr marL="257175" indent="-257175">
              <a:buFont typeface="+mj-lt"/>
              <a:buAutoNum type="arabicPeriod"/>
            </a:pPr>
            <a:r>
              <a:rPr lang="en-US" sz="1350" dirty="0" smtClean="0"/>
              <a:t>A </a:t>
            </a:r>
            <a:r>
              <a:rPr lang="en-US" sz="1350" dirty="0"/>
              <a:t>Ramsey test for misspecification was run on all models and found the structural break and quadratic models both “acceptable.”</a:t>
            </a:r>
          </a:p>
          <a:p>
            <a:pPr marL="257175" indent="-257175">
              <a:buFont typeface="+mj-lt"/>
              <a:buAutoNum type="arabicPeriod"/>
            </a:pPr>
            <a:endParaRPr lang="en-US" sz="1350" dirty="0"/>
          </a:p>
          <a:p>
            <a:pPr marL="257175" indent="-257175">
              <a:buFont typeface="+mj-lt"/>
              <a:buAutoNum type="arabicPeriod"/>
            </a:pPr>
            <a:endParaRPr lang="en-US" sz="1350" dirty="0"/>
          </a:p>
          <a:p>
            <a:pPr marL="257175" indent="-257175">
              <a:buFont typeface="+mj-lt"/>
              <a:buAutoNum type="arabicPeriod"/>
            </a:pPr>
            <a:r>
              <a:rPr lang="en-US" sz="1350" dirty="0"/>
              <a:t>Finally, automatic processes do not arrive at the same conclusion.  Human critical thinking processes are critical for making sense of this data. </a:t>
            </a:r>
            <a:endParaRPr lang="en-US" sz="1350" dirty="0"/>
          </a:p>
          <a:p>
            <a:endParaRPr lang="en-US" sz="1350" dirty="0"/>
          </a:p>
        </p:txBody>
      </p:sp>
      <p:sp>
        <p:nvSpPr>
          <p:cNvPr id="4" name="Slide Number Placeholder 3"/>
          <p:cNvSpPr>
            <a:spLocks noGrp="1"/>
          </p:cNvSpPr>
          <p:nvPr>
            <p:ph type="sldNum" sz="quarter" idx="4294967295"/>
          </p:nvPr>
        </p:nvSpPr>
        <p:spPr/>
        <p:txBody>
          <a:bodyPr/>
          <a:lstStyle/>
          <a:p>
            <a:fld id="{73307F18-7803-424F-BE2F-E76182E156FB}" type="slidenum">
              <a:rPr lang="en-US" smtClean="0"/>
              <a:t>28</a:t>
            </a:fld>
            <a:endParaRPr lang="en-US"/>
          </a:p>
        </p:txBody>
      </p:sp>
    </p:spTree>
    <p:extLst>
      <p:ext uri="{BB962C8B-B14F-4D97-AF65-F5344CB8AC3E}">
        <p14:creationId xmlns:p14="http://schemas.microsoft.com/office/powerpoint/2010/main" val="7338920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8633B-2CC5-4345-B7D3-EE23E0A10D58}"/>
              </a:ext>
            </a:extLst>
          </p:cNvPr>
          <p:cNvSpPr>
            <a:spLocks noGrp="1"/>
          </p:cNvSpPr>
          <p:nvPr>
            <p:ph type="title"/>
          </p:nvPr>
        </p:nvSpPr>
        <p:spPr>
          <a:xfrm>
            <a:off x="0" y="1618332"/>
            <a:ext cx="9144000" cy="769441"/>
          </a:xfrm>
        </p:spPr>
        <p:txBody>
          <a:bodyPr/>
          <a:lstStyle/>
          <a:p>
            <a:r>
              <a:rPr lang="en-US" sz="4400" dirty="0"/>
              <a:t>Thank </a:t>
            </a:r>
            <a:r>
              <a:rPr lang="en-US" sz="4400" dirty="0" smtClean="0"/>
              <a:t>you for watching!</a:t>
            </a:r>
            <a:endParaRPr lang="en-US" sz="4400" dirty="0"/>
          </a:p>
        </p:txBody>
      </p:sp>
      <p:sp>
        <p:nvSpPr>
          <p:cNvPr id="3" name="Text Placeholder 2">
            <a:extLst>
              <a:ext uri="{FF2B5EF4-FFF2-40B4-BE49-F238E27FC236}">
                <a16:creationId xmlns:a16="http://schemas.microsoft.com/office/drawing/2014/main" id="{144BBCEA-390D-6648-A13E-3AA5EDE1FC4D}"/>
              </a:ext>
            </a:extLst>
          </p:cNvPr>
          <p:cNvSpPr>
            <a:spLocks noGrp="1"/>
          </p:cNvSpPr>
          <p:nvPr>
            <p:ph type="body" sz="quarter" idx="10"/>
          </p:nvPr>
        </p:nvSpPr>
        <p:spPr>
          <a:xfrm>
            <a:off x="0" y="2383824"/>
            <a:ext cx="9144000" cy="2072362"/>
          </a:xfrm>
        </p:spPr>
        <p:txBody>
          <a:bodyPr/>
          <a:lstStyle/>
          <a:p>
            <a:r>
              <a:rPr lang="en-US" dirty="0"/>
              <a:t>Contact </a:t>
            </a:r>
            <a:r>
              <a:rPr lang="en-US" dirty="0" smtClean="0"/>
              <a:t>me at</a:t>
            </a:r>
          </a:p>
          <a:p>
            <a:endParaRPr lang="en-US" dirty="0"/>
          </a:p>
          <a:p>
            <a:r>
              <a:rPr lang="en-US" dirty="0" smtClean="0"/>
              <a:t>Dr. Steven Myers</a:t>
            </a:r>
            <a:r>
              <a:rPr lang="en-US" dirty="0"/>
              <a:t/>
            </a:r>
            <a:br>
              <a:rPr lang="en-US" dirty="0"/>
            </a:br>
            <a:r>
              <a:rPr lang="en-US" dirty="0" smtClean="0"/>
              <a:t>myers@uakron.edu</a:t>
            </a:r>
          </a:p>
          <a:p>
            <a:r>
              <a:rPr lang="en-US" dirty="0"/>
              <a:t>LinkedIn: stevencmyers </a:t>
            </a:r>
            <a:endParaRPr lang="en-US" dirty="0" smtClean="0"/>
          </a:p>
          <a:p>
            <a:r>
              <a:rPr lang="en-US" dirty="0" smtClean="0"/>
              <a:t>Website: EconDataScience.com</a:t>
            </a:r>
          </a:p>
        </p:txBody>
      </p:sp>
    </p:spTree>
    <p:extLst>
      <p:ext uri="{BB962C8B-B14F-4D97-AF65-F5344CB8AC3E}">
        <p14:creationId xmlns:p14="http://schemas.microsoft.com/office/powerpoint/2010/main" val="98142552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64560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34285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a:solidFill>
                  <a:schemeClr val="tx2"/>
                </a:solidFill>
              </a:rPr>
              <a:t>How do you know if your data is lying to you?</a:t>
            </a:r>
            <a:r>
              <a:rPr lang="en-US" dirty="0"/>
              <a:t> </a:t>
            </a:r>
          </a:p>
        </p:txBody>
      </p:sp>
      <p:sp>
        <p:nvSpPr>
          <p:cNvPr id="3" name="Content Placeholder 2"/>
          <p:cNvSpPr>
            <a:spLocks noGrp="1"/>
          </p:cNvSpPr>
          <p:nvPr>
            <p:ph idx="1"/>
          </p:nvPr>
        </p:nvSpPr>
        <p:spPr>
          <a:xfrm>
            <a:off x="1363851" y="1092631"/>
            <a:ext cx="6214820" cy="3540092"/>
          </a:xfrm>
        </p:spPr>
        <p:txBody>
          <a:bodyPr/>
          <a:lstStyle/>
          <a:p>
            <a:pPr marL="0" indent="0">
              <a:buNone/>
            </a:pPr>
            <a:r>
              <a:rPr lang="en-US" dirty="0" smtClean="0"/>
              <a:t>The </a:t>
            </a:r>
            <a:r>
              <a:rPr lang="en-US" dirty="0"/>
              <a:t>answer lies in</a:t>
            </a:r>
            <a:r>
              <a:rPr lang="en-US" strike="sngStrike" dirty="0"/>
              <a:t> </a:t>
            </a:r>
            <a:r>
              <a:rPr lang="en-US" dirty="0"/>
              <a:t>following ethical applied econometric rules and being aware of and avoiding pitfalls in regression practice. </a:t>
            </a:r>
            <a:endParaRPr lang="en-US" dirty="0" smtClean="0"/>
          </a:p>
          <a:p>
            <a:pPr marL="0" indent="0">
              <a:buNone/>
            </a:pPr>
            <a:endParaRPr lang="en-US" dirty="0" smtClean="0"/>
          </a:p>
          <a:p>
            <a:pPr marL="0" indent="0">
              <a:buNone/>
            </a:pPr>
            <a:r>
              <a:rPr lang="en-US" dirty="0" smtClean="0"/>
              <a:t>These </a:t>
            </a:r>
            <a:r>
              <a:rPr lang="en-US" dirty="0"/>
              <a:t>essential skills are not typically taught in single-semester econometric (or regression) course.</a:t>
            </a:r>
            <a:endParaRPr lang="en-US" dirty="0"/>
          </a:p>
        </p:txBody>
      </p:sp>
    </p:spTree>
    <p:extLst>
      <p:ext uri="{BB962C8B-B14F-4D97-AF65-F5344CB8AC3E}">
        <p14:creationId xmlns:p14="http://schemas.microsoft.com/office/powerpoint/2010/main" val="363736438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9413" y="1145335"/>
            <a:ext cx="2010663" cy="3012976"/>
          </a:xfrm>
          <a:prstGeom prst="rect">
            <a:avLst/>
          </a:prstGeom>
          <a:ln>
            <a:noFill/>
          </a:ln>
          <a:effectLst>
            <a:outerShdw blurRad="292100" dist="139700" dir="2700000" algn="tl" rotWithShape="0">
              <a:srgbClr val="333333">
                <a:alpha val="65000"/>
              </a:srgbClr>
            </a:outerShdw>
          </a:effectLst>
        </p:spPr>
      </p:pic>
      <p:graphicFrame>
        <p:nvGraphicFramePr>
          <p:cNvPr id="3" name="Table 2"/>
          <p:cNvGraphicFramePr>
            <a:graphicFrameLocks noGrp="1"/>
          </p:cNvGraphicFramePr>
          <p:nvPr>
            <p:extLst>
              <p:ext uri="{D42A27DB-BD31-4B8C-83A1-F6EECF244321}">
                <p14:modId xmlns:p14="http://schemas.microsoft.com/office/powerpoint/2010/main" val="2062743141"/>
              </p:ext>
            </p:extLst>
          </p:nvPr>
        </p:nvGraphicFramePr>
        <p:xfrm>
          <a:off x="3758652" y="1156034"/>
          <a:ext cx="4780918" cy="2961339"/>
        </p:xfrm>
        <a:graphic>
          <a:graphicData uri="http://schemas.openxmlformats.org/drawingml/2006/table">
            <a:tbl>
              <a:tblPr/>
              <a:tblGrid>
                <a:gridCol w="904828">
                  <a:extLst>
                    <a:ext uri="{9D8B030D-6E8A-4147-A177-3AD203B41FA5}">
                      <a16:colId xmlns:a16="http://schemas.microsoft.com/office/drawing/2014/main" val="1396009890"/>
                    </a:ext>
                  </a:extLst>
                </a:gridCol>
                <a:gridCol w="3876090">
                  <a:extLst>
                    <a:ext uri="{9D8B030D-6E8A-4147-A177-3AD203B41FA5}">
                      <a16:colId xmlns:a16="http://schemas.microsoft.com/office/drawing/2014/main" val="2696279805"/>
                    </a:ext>
                  </a:extLst>
                </a:gridCol>
              </a:tblGrid>
              <a:tr h="254560">
                <a:tc>
                  <a:txBody>
                    <a:bodyPr/>
                    <a:lstStyle/>
                    <a:p>
                      <a:r>
                        <a:rPr lang="en-US" sz="1400" b="1" dirty="0">
                          <a:effectLst/>
                        </a:rPr>
                        <a:t>Rule 1:</a:t>
                      </a:r>
                      <a:endParaRPr lang="en-US" sz="1400" dirty="0">
                        <a:effectLst/>
                      </a:endParaRPr>
                    </a:p>
                  </a:txBody>
                  <a:tcPr marL="59923" marR="59923" marT="29962" marB="29962">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tc>
                  <a:txBody>
                    <a:bodyPr/>
                    <a:lstStyle/>
                    <a:p>
                      <a:r>
                        <a:rPr lang="en-US" sz="1400" dirty="0">
                          <a:effectLst/>
                        </a:rPr>
                        <a:t>Use common sense and economic reasoning</a:t>
                      </a:r>
                    </a:p>
                  </a:txBody>
                  <a:tcPr marL="59923" marR="59923" marT="29962" marB="29962">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877232862"/>
                  </a:ext>
                </a:extLst>
              </a:tr>
              <a:tr h="254560">
                <a:tc>
                  <a:txBody>
                    <a:bodyPr/>
                    <a:lstStyle/>
                    <a:p>
                      <a:r>
                        <a:rPr lang="en-US" sz="1400" b="1" dirty="0">
                          <a:effectLst/>
                        </a:rPr>
                        <a:t>Rule 2:</a:t>
                      </a:r>
                      <a:endParaRPr lang="en-US" sz="1400" dirty="0">
                        <a:effectLst/>
                      </a:endParaRPr>
                    </a:p>
                  </a:txBody>
                  <a:tcPr marL="59923" marR="59923" marT="29962" marB="29962">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tc>
                  <a:txBody>
                    <a:bodyPr/>
                    <a:lstStyle/>
                    <a:p>
                      <a:r>
                        <a:rPr lang="en-US" sz="1400" dirty="0">
                          <a:effectLst/>
                        </a:rPr>
                        <a:t>Avoid Type III errors</a:t>
                      </a:r>
                    </a:p>
                  </a:txBody>
                  <a:tcPr marL="59923" marR="59923" marT="29962" marB="29962">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409356137"/>
                  </a:ext>
                </a:extLst>
              </a:tr>
              <a:tr h="254560">
                <a:tc>
                  <a:txBody>
                    <a:bodyPr/>
                    <a:lstStyle/>
                    <a:p>
                      <a:r>
                        <a:rPr lang="en-US" sz="1400" b="1" dirty="0">
                          <a:effectLst/>
                        </a:rPr>
                        <a:t>Rule 3:</a:t>
                      </a:r>
                      <a:endParaRPr lang="en-US" sz="1400" dirty="0">
                        <a:effectLst/>
                      </a:endParaRPr>
                    </a:p>
                  </a:txBody>
                  <a:tcPr marL="59923" marR="59923" marT="29962" marB="29962">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tc>
                  <a:txBody>
                    <a:bodyPr/>
                    <a:lstStyle/>
                    <a:p>
                      <a:r>
                        <a:rPr lang="en-US" sz="1400" dirty="0">
                          <a:effectLst/>
                        </a:rPr>
                        <a:t>Know the context</a:t>
                      </a:r>
                    </a:p>
                  </a:txBody>
                  <a:tcPr marL="59923" marR="59923" marT="29962" marB="29962">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358112440"/>
                  </a:ext>
                </a:extLst>
              </a:tr>
              <a:tr h="254560">
                <a:tc>
                  <a:txBody>
                    <a:bodyPr/>
                    <a:lstStyle/>
                    <a:p>
                      <a:r>
                        <a:rPr lang="en-US" sz="1400" b="1" dirty="0">
                          <a:effectLst/>
                        </a:rPr>
                        <a:t>Rule 4:</a:t>
                      </a:r>
                      <a:endParaRPr lang="en-US" sz="1400" dirty="0">
                        <a:effectLst/>
                      </a:endParaRPr>
                    </a:p>
                  </a:txBody>
                  <a:tcPr marL="59923" marR="59923" marT="29962" marB="29962">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tc>
                  <a:txBody>
                    <a:bodyPr/>
                    <a:lstStyle/>
                    <a:p>
                      <a:r>
                        <a:rPr lang="en-US" sz="1400" dirty="0">
                          <a:effectLst/>
                        </a:rPr>
                        <a:t>Inspect the </a:t>
                      </a:r>
                      <a:r>
                        <a:rPr lang="en-US" sz="1400" dirty="0" smtClean="0">
                          <a:effectLst/>
                        </a:rPr>
                        <a:t>data</a:t>
                      </a:r>
                    </a:p>
                  </a:txBody>
                  <a:tcPr marL="59923" marR="59923" marT="29962" marB="29962">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895273322"/>
                  </a:ext>
                </a:extLst>
              </a:tr>
              <a:tr h="254560">
                <a:tc>
                  <a:txBody>
                    <a:bodyPr/>
                    <a:lstStyle/>
                    <a:p>
                      <a:r>
                        <a:rPr lang="en-US" sz="1400" b="1" dirty="0">
                          <a:effectLst/>
                        </a:rPr>
                        <a:t>Rule 5:</a:t>
                      </a:r>
                      <a:endParaRPr lang="en-US" sz="1400" dirty="0">
                        <a:effectLst/>
                      </a:endParaRPr>
                    </a:p>
                  </a:txBody>
                  <a:tcPr marL="59923" marR="59923" marT="29962" marB="29962">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tc>
                  <a:txBody>
                    <a:bodyPr/>
                    <a:lstStyle/>
                    <a:p>
                      <a:r>
                        <a:rPr lang="en-US" sz="1400" dirty="0">
                          <a:effectLst/>
                        </a:rPr>
                        <a:t>Keep it sensibly simple</a:t>
                      </a:r>
                    </a:p>
                  </a:txBody>
                  <a:tcPr marL="59923" marR="59923" marT="29962" marB="29962">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046733079"/>
                  </a:ext>
                </a:extLst>
              </a:tr>
              <a:tr h="254560">
                <a:tc>
                  <a:txBody>
                    <a:bodyPr/>
                    <a:lstStyle/>
                    <a:p>
                      <a:r>
                        <a:rPr lang="en-US" sz="1400" b="1" dirty="0">
                          <a:effectLst/>
                        </a:rPr>
                        <a:t>Rule 6</a:t>
                      </a:r>
                      <a:r>
                        <a:rPr lang="en-US" sz="1400" b="1" dirty="0" smtClean="0">
                          <a:effectLst/>
                        </a:rPr>
                        <a:t>:</a:t>
                      </a:r>
                    </a:p>
                  </a:txBody>
                  <a:tcPr marL="59923" marR="59923" marT="29962" marB="29962">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tc>
                  <a:txBody>
                    <a:bodyPr/>
                    <a:lstStyle/>
                    <a:p>
                      <a:r>
                        <a:rPr lang="en-US" sz="1400" dirty="0">
                          <a:effectLst/>
                        </a:rPr>
                        <a:t>Use the </a:t>
                      </a:r>
                      <a:r>
                        <a:rPr lang="en-US" sz="1400" dirty="0" err="1" smtClean="0">
                          <a:effectLst/>
                        </a:rPr>
                        <a:t>interocular</a:t>
                      </a:r>
                      <a:r>
                        <a:rPr lang="en-US" sz="1400" dirty="0" smtClean="0">
                          <a:effectLst/>
                        </a:rPr>
                        <a:t> </a:t>
                      </a:r>
                      <a:r>
                        <a:rPr lang="en-US" sz="1400" dirty="0">
                          <a:effectLst/>
                        </a:rPr>
                        <a:t>trauma </a:t>
                      </a:r>
                      <a:r>
                        <a:rPr lang="en-US" sz="1400" dirty="0" smtClean="0">
                          <a:effectLst/>
                        </a:rPr>
                        <a:t>test</a:t>
                      </a:r>
                    </a:p>
                  </a:txBody>
                  <a:tcPr marL="59923" marR="59923" marT="29962" marB="29962">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411254894"/>
                  </a:ext>
                </a:extLst>
              </a:tr>
              <a:tr h="288423">
                <a:tc>
                  <a:txBody>
                    <a:bodyPr/>
                    <a:lstStyle/>
                    <a:p>
                      <a:r>
                        <a:rPr lang="en-US" sz="1400" b="1" dirty="0">
                          <a:effectLst/>
                        </a:rPr>
                        <a:t>Rule 7:</a:t>
                      </a:r>
                      <a:endParaRPr lang="en-US" sz="1400" dirty="0">
                        <a:effectLst/>
                      </a:endParaRPr>
                    </a:p>
                  </a:txBody>
                  <a:tcPr marL="59923" marR="59923" marT="29962" marB="29962">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tc>
                  <a:txBody>
                    <a:bodyPr/>
                    <a:lstStyle/>
                    <a:p>
                      <a:r>
                        <a:rPr lang="en-US" sz="1400" dirty="0">
                          <a:effectLst/>
                        </a:rPr>
                        <a:t>Understand the costs and benefits of data mining.</a:t>
                      </a:r>
                    </a:p>
                  </a:txBody>
                  <a:tcPr marL="59923" marR="59923" marT="29962" marB="29962">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545306178"/>
                  </a:ext>
                </a:extLst>
              </a:tr>
              <a:tr h="254560">
                <a:tc>
                  <a:txBody>
                    <a:bodyPr/>
                    <a:lstStyle/>
                    <a:p>
                      <a:r>
                        <a:rPr lang="en-US" sz="1400" b="1" dirty="0">
                          <a:effectLst/>
                        </a:rPr>
                        <a:t>Rule 8:</a:t>
                      </a:r>
                      <a:endParaRPr lang="en-US" sz="1400" dirty="0">
                        <a:effectLst/>
                      </a:endParaRPr>
                    </a:p>
                  </a:txBody>
                  <a:tcPr marL="59923" marR="59923" marT="29962" marB="29962">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tc>
                  <a:txBody>
                    <a:bodyPr/>
                    <a:lstStyle/>
                    <a:p>
                      <a:r>
                        <a:rPr lang="en-US" sz="1400" dirty="0">
                          <a:effectLst/>
                        </a:rPr>
                        <a:t>Be prepared to compromise</a:t>
                      </a:r>
                    </a:p>
                  </a:txBody>
                  <a:tcPr marL="59923" marR="59923" marT="29962" marB="29962">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3224203413"/>
                  </a:ext>
                </a:extLst>
              </a:tr>
              <a:tr h="453302">
                <a:tc>
                  <a:txBody>
                    <a:bodyPr/>
                    <a:lstStyle/>
                    <a:p>
                      <a:r>
                        <a:rPr lang="en-US" sz="1400" b="1" dirty="0">
                          <a:effectLst/>
                        </a:rPr>
                        <a:t>Rule 9:</a:t>
                      </a:r>
                      <a:endParaRPr lang="en-US" sz="1400" dirty="0">
                        <a:effectLst/>
                      </a:endParaRPr>
                    </a:p>
                  </a:txBody>
                  <a:tcPr marL="59923" marR="59923" marT="29962" marB="29962">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tc>
                  <a:txBody>
                    <a:bodyPr/>
                    <a:lstStyle/>
                    <a:p>
                      <a:r>
                        <a:rPr lang="en-US" sz="1400" dirty="0">
                          <a:effectLst/>
                        </a:rPr>
                        <a:t>Do not confuse statistical significance with meaningful magnitude</a:t>
                      </a:r>
                    </a:p>
                  </a:txBody>
                  <a:tcPr marL="59923" marR="59923" marT="29962" marB="29962">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288528656"/>
                  </a:ext>
                </a:extLst>
              </a:tr>
              <a:tr h="254560">
                <a:tc>
                  <a:txBody>
                    <a:bodyPr/>
                    <a:lstStyle/>
                    <a:p>
                      <a:r>
                        <a:rPr lang="en-US" sz="1400" b="1">
                          <a:effectLst/>
                        </a:rPr>
                        <a:t>Rule 10:</a:t>
                      </a:r>
                      <a:endParaRPr lang="en-US" sz="1400">
                        <a:effectLst/>
                      </a:endParaRPr>
                    </a:p>
                  </a:txBody>
                  <a:tcPr marL="59923" marR="59923" marT="29962" marB="29962">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tc>
                  <a:txBody>
                    <a:bodyPr/>
                    <a:lstStyle/>
                    <a:p>
                      <a:r>
                        <a:rPr lang="en-US" sz="1400" dirty="0">
                          <a:effectLst/>
                        </a:rPr>
                        <a:t>Report a sensitive analysis</a:t>
                      </a:r>
                    </a:p>
                  </a:txBody>
                  <a:tcPr marL="59923" marR="59923" marT="29962" marB="29962">
                    <a:lnL>
                      <a:noFill/>
                    </a:lnL>
                    <a:lnR>
                      <a:noFill/>
                    </a:lnR>
                    <a:lnT w="6350" cap="flat" cmpd="sng" algn="ctr">
                      <a:solidFill>
                        <a:srgbClr val="EEEEEE"/>
                      </a:solidFill>
                      <a:prstDash val="solid"/>
                      <a:round/>
                      <a:headEnd type="none" w="med" len="med"/>
                      <a:tailEnd type="none" w="med" len="med"/>
                    </a:lnT>
                    <a:lnB w="6350"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275743288"/>
                  </a:ext>
                </a:extLst>
              </a:tr>
            </a:tbl>
          </a:graphicData>
        </a:graphic>
      </p:graphicFrame>
      <p:sp>
        <p:nvSpPr>
          <p:cNvPr id="4" name="Rectangle 3"/>
          <p:cNvSpPr/>
          <p:nvPr/>
        </p:nvSpPr>
        <p:spPr>
          <a:xfrm>
            <a:off x="1289582" y="4330917"/>
            <a:ext cx="6370392" cy="430887"/>
          </a:xfrm>
          <a:prstGeom prst="rect">
            <a:avLst/>
          </a:prstGeom>
        </p:spPr>
        <p:txBody>
          <a:bodyPr wrap="square">
            <a:spAutoFit/>
          </a:bodyPr>
          <a:lstStyle/>
          <a:p>
            <a:r>
              <a:rPr lang="en-US" sz="1100" dirty="0" smtClean="0"/>
              <a:t>Steven Myers. “Ethics </a:t>
            </a:r>
            <a:r>
              <a:rPr lang="en-US" sz="1100" dirty="0" smtClean="0"/>
              <a:t>Rules in Applied Econometrics and Data </a:t>
            </a:r>
            <a:r>
              <a:rPr lang="en-US" sz="1100" dirty="0" smtClean="0"/>
              <a:t>Science,” Essay 85, Policy Implications, in Bill Franks (ed.). </a:t>
            </a:r>
            <a:r>
              <a:rPr lang="en-US" sz="1100" u="sng" dirty="0" smtClean="0"/>
              <a:t>97 Things </a:t>
            </a:r>
            <a:r>
              <a:rPr lang="en-US" sz="1100" u="sng" dirty="0" smtClean="0"/>
              <a:t>About Ethics Everyone in Data Science Should Know</a:t>
            </a:r>
            <a:r>
              <a:rPr lang="en-US" sz="1100" dirty="0" smtClean="0"/>
              <a:t>. </a:t>
            </a:r>
            <a:r>
              <a:rPr lang="en-US" sz="1100" dirty="0" smtClean="0"/>
              <a:t>O’Reilly, 2020, pp. 231-233. </a:t>
            </a:r>
            <a:endParaRPr lang="en-US" sz="1100" dirty="0"/>
          </a:p>
        </p:txBody>
      </p:sp>
      <p:sp>
        <p:nvSpPr>
          <p:cNvPr id="6" name="Title 5"/>
          <p:cNvSpPr>
            <a:spLocks noGrp="1"/>
          </p:cNvSpPr>
          <p:nvPr>
            <p:ph type="title"/>
          </p:nvPr>
        </p:nvSpPr>
        <p:spPr>
          <a:xfrm>
            <a:off x="209862" y="273844"/>
            <a:ext cx="8769246" cy="473740"/>
          </a:xfrm>
        </p:spPr>
        <p:txBody>
          <a:bodyPr/>
          <a:lstStyle/>
          <a:p>
            <a:r>
              <a:rPr lang="en-US" dirty="0">
                <a:solidFill>
                  <a:schemeClr val="tx2"/>
                </a:solidFill>
              </a:rPr>
              <a:t>What are </a:t>
            </a:r>
            <a:r>
              <a:rPr lang="en-US" dirty="0">
                <a:solidFill>
                  <a:schemeClr val="tx2"/>
                </a:solidFill>
              </a:rPr>
              <a:t>the</a:t>
            </a:r>
            <a:r>
              <a:rPr lang="en-US" dirty="0">
                <a:solidFill>
                  <a:schemeClr val="tx2"/>
                </a:solidFill>
              </a:rPr>
              <a:t> Ethical Process </a:t>
            </a:r>
            <a:r>
              <a:rPr lang="en-US" dirty="0">
                <a:solidFill>
                  <a:schemeClr val="tx2"/>
                </a:solidFill>
              </a:rPr>
              <a:t>r</a:t>
            </a:r>
            <a:r>
              <a:rPr lang="en-US" dirty="0">
                <a:solidFill>
                  <a:schemeClr val="tx2"/>
                </a:solidFill>
              </a:rPr>
              <a:t>ules for Applied Econometrics?</a:t>
            </a:r>
            <a:endParaRPr lang="en-US" sz="2800" dirty="0">
              <a:solidFill>
                <a:schemeClr val="tx2"/>
              </a:solidFill>
            </a:endParaRPr>
          </a:p>
        </p:txBody>
      </p:sp>
    </p:spTree>
    <p:extLst>
      <p:ext uri="{BB962C8B-B14F-4D97-AF65-F5344CB8AC3E}">
        <p14:creationId xmlns:p14="http://schemas.microsoft.com/office/powerpoint/2010/main" val="350172953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364" y="420624"/>
            <a:ext cx="7891272" cy="457200"/>
          </a:xfrm>
        </p:spPr>
        <p:txBody>
          <a:bodyPr/>
          <a:lstStyle/>
          <a:p>
            <a:r>
              <a:rPr lang="en-US" dirty="0"/>
              <a:t>What are the Pitfalls to Regression Practice?</a:t>
            </a:r>
          </a:p>
        </p:txBody>
      </p:sp>
      <p:sp>
        <p:nvSpPr>
          <p:cNvPr id="4" name="Content Placeholder 3"/>
          <p:cNvSpPr>
            <a:spLocks noGrp="1"/>
          </p:cNvSpPr>
          <p:nvPr>
            <p:ph sz="quarter" idx="4"/>
          </p:nvPr>
        </p:nvSpPr>
        <p:spPr>
          <a:xfrm>
            <a:off x="627641" y="1014984"/>
            <a:ext cx="2293790" cy="3639312"/>
          </a:xfrm>
        </p:spPr>
        <p:txBody>
          <a:bodyPr/>
          <a:lstStyle/>
          <a:p>
            <a:pPr marL="0" indent="0">
              <a:buNone/>
            </a:pPr>
            <a:endParaRPr lang="en-US" sz="1600" dirty="0" smtClean="0"/>
          </a:p>
          <a:p>
            <a:pPr marL="0" indent="0">
              <a:buNone/>
            </a:pPr>
            <a:r>
              <a:rPr lang="en-US" sz="1600" dirty="0" smtClean="0"/>
              <a:t>This </a:t>
            </a:r>
            <a:r>
              <a:rPr lang="en-US" sz="1600" dirty="0"/>
              <a:t>presentation is part of a larger </a:t>
            </a:r>
            <a:r>
              <a:rPr lang="en-US" sz="1600" dirty="0" smtClean="0"/>
              <a:t>effort I call</a:t>
            </a:r>
            <a:r>
              <a:rPr lang="en-US" dirty="0" smtClean="0"/>
              <a:t> </a:t>
            </a:r>
          </a:p>
          <a:p>
            <a:pPr marL="0" indent="0" algn="ctr">
              <a:buNone/>
            </a:pPr>
            <a:r>
              <a:rPr lang="en-US" sz="2800" b="1" dirty="0">
                <a:solidFill>
                  <a:srgbClr val="029BDA"/>
                </a:solidFill>
              </a:rPr>
              <a:t>Avoiding the </a:t>
            </a:r>
            <a:r>
              <a:rPr lang="en-US" sz="2800" b="1" dirty="0" smtClean="0">
                <a:solidFill>
                  <a:srgbClr val="029BDA"/>
                </a:solidFill>
              </a:rPr>
              <a:t>Pitfalls </a:t>
            </a:r>
            <a:r>
              <a:rPr lang="en-US" sz="2800" b="1" dirty="0">
                <a:solidFill>
                  <a:srgbClr val="029BDA"/>
                </a:solidFill>
              </a:rPr>
              <a:t>in Regression </a:t>
            </a:r>
            <a:r>
              <a:rPr lang="en-US" sz="2800" b="1" dirty="0" smtClean="0">
                <a:solidFill>
                  <a:srgbClr val="029BDA"/>
                </a:solidFill>
              </a:rPr>
              <a:t>Analysis</a:t>
            </a:r>
          </a:p>
          <a:p>
            <a:pPr marL="0" indent="0" algn="ctr">
              <a:buNone/>
            </a:pPr>
            <a:endParaRPr lang="en-US" sz="1600" dirty="0" smtClean="0"/>
          </a:p>
          <a:p>
            <a:pPr marL="0" indent="0" algn="ctr">
              <a:buNone/>
            </a:pPr>
            <a:r>
              <a:rPr lang="en-US" sz="1600" dirty="0" smtClean="0"/>
              <a:t>EconDataScience.com</a:t>
            </a:r>
            <a:endParaRPr lang="en-US" sz="1600" dirty="0"/>
          </a:p>
          <a:p>
            <a:pPr marL="0" indent="0">
              <a:buNone/>
            </a:pPr>
            <a:endParaRPr lang="en-US" dirty="0"/>
          </a:p>
        </p:txBody>
      </p:sp>
      <p:sp>
        <p:nvSpPr>
          <p:cNvPr id="5" name="Content Placeholder 4"/>
          <p:cNvSpPr>
            <a:spLocks noGrp="1"/>
          </p:cNvSpPr>
          <p:nvPr>
            <p:ph sz="quarter" idx="10"/>
          </p:nvPr>
        </p:nvSpPr>
        <p:spPr>
          <a:xfrm>
            <a:off x="3401878" y="1014983"/>
            <a:ext cx="5115758" cy="3766243"/>
          </a:xfrm>
        </p:spPr>
        <p:txBody>
          <a:bodyPr>
            <a:normAutofit fontScale="47500" lnSpcReduction="20000"/>
          </a:bodyPr>
          <a:lstStyle/>
          <a:p>
            <a:pPr marL="0" indent="0">
              <a:lnSpc>
                <a:spcPct val="107000"/>
              </a:lnSpc>
              <a:spcAft>
                <a:spcPts val="800"/>
              </a:spcAft>
              <a:buNone/>
            </a:pPr>
            <a:r>
              <a:rPr lang="en-US" dirty="0">
                <a:solidFill>
                  <a:srgbClr val="44546A"/>
                </a:solidFill>
                <a:latin typeface="Calibri" panose="020F0502020204030204" pitchFamily="34" charset="0"/>
                <a:ea typeface="Calibri" panose="020F0502020204030204" pitchFamily="34" charset="0"/>
                <a:cs typeface="Times New Roman" panose="02020603050405020304" pitchFamily="18" charset="0"/>
              </a:rPr>
              <a:t>1. Failure to understand why you are running the regression.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dirty="0">
                <a:solidFill>
                  <a:srgbClr val="44546A"/>
                </a:solidFill>
                <a:latin typeface="Calibri" panose="020F0502020204030204" pitchFamily="34" charset="0"/>
                <a:ea typeface="Calibri" panose="020F0502020204030204" pitchFamily="34" charset="0"/>
                <a:cs typeface="Times New Roman" panose="02020603050405020304" pitchFamily="18" charset="0"/>
              </a:rPr>
              <a:t>2. Failure to be a data skeptic and ignoring the data generating process.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dirty="0">
                <a:solidFill>
                  <a:srgbClr val="44546A"/>
                </a:solidFill>
                <a:latin typeface="Calibri" panose="020F0502020204030204" pitchFamily="34" charset="0"/>
                <a:ea typeface="Calibri" panose="020F0502020204030204" pitchFamily="34" charset="0"/>
                <a:cs typeface="Times New Roman" panose="02020603050405020304" pitchFamily="18" charset="0"/>
              </a:rPr>
              <a:t>3. Failure to examine your data before you regress.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dirty="0">
                <a:solidFill>
                  <a:srgbClr val="44546A"/>
                </a:solidFill>
                <a:latin typeface="Calibri" panose="020F0502020204030204" pitchFamily="34" charset="0"/>
                <a:ea typeface="Calibri" panose="020F0502020204030204" pitchFamily="34" charset="0"/>
                <a:cs typeface="Times New Roman" panose="02020603050405020304" pitchFamily="18" charset="0"/>
              </a:rPr>
              <a:t>4. Failure to examine your data after you regress.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dirty="0">
                <a:solidFill>
                  <a:srgbClr val="44546A"/>
                </a:solidFill>
                <a:latin typeface="Calibri" panose="020F0502020204030204" pitchFamily="34" charset="0"/>
                <a:ea typeface="Calibri" panose="020F0502020204030204" pitchFamily="34" charset="0"/>
                <a:cs typeface="Times New Roman" panose="02020603050405020304" pitchFamily="18" charset="0"/>
              </a:rPr>
              <a:t>5. Failure to understand how to interpret regression results.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dirty="0">
                <a:solidFill>
                  <a:srgbClr val="C00000"/>
                </a:solidFill>
                <a:latin typeface="Calibri" panose="020F0502020204030204" pitchFamily="34" charset="0"/>
                <a:ea typeface="Calibri" panose="020F0502020204030204" pitchFamily="34" charset="0"/>
                <a:cs typeface="Times New Roman" panose="02020603050405020304" pitchFamily="18" charset="0"/>
              </a:rPr>
              <a:t>6. Failure to model both theory and data anomalies, and to know the difference. </a:t>
            </a:r>
          </a:p>
          <a:p>
            <a:pPr marL="0" indent="0">
              <a:lnSpc>
                <a:spcPct val="107000"/>
              </a:lnSpc>
              <a:spcAft>
                <a:spcPts val="800"/>
              </a:spcAft>
              <a:buNone/>
            </a:pPr>
            <a:r>
              <a:rPr lang="en-US" dirty="0">
                <a:solidFill>
                  <a:srgbClr val="44546A"/>
                </a:solidFill>
                <a:latin typeface="Calibri" panose="020F0502020204030204" pitchFamily="34" charset="0"/>
                <a:ea typeface="Calibri" panose="020F0502020204030204" pitchFamily="34" charset="0"/>
                <a:cs typeface="Times New Roman" panose="02020603050405020304" pitchFamily="18" charset="0"/>
              </a:rPr>
              <a:t>7. Failure to be ethical. </a:t>
            </a:r>
            <a:endParaRPr lang="en-US" dirty="0" smtClean="0">
              <a:solidFill>
                <a:srgbClr val="44546A"/>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dirty="0" smtClean="0">
                <a:latin typeface="Calibri" panose="020F0502020204030204" pitchFamily="34" charset="0"/>
                <a:ea typeface="Calibri" panose="020F0502020204030204" pitchFamily="34" charset="0"/>
                <a:cs typeface="Times New Roman" panose="02020603050405020304" pitchFamily="18" charset="0"/>
              </a:rPr>
              <a:t>8</a:t>
            </a:r>
            <a:r>
              <a:rPr lang="en-US" dirty="0">
                <a:latin typeface="Calibri" panose="020F0502020204030204" pitchFamily="34" charset="0"/>
                <a:ea typeface="Calibri" panose="020F0502020204030204" pitchFamily="34" charset="0"/>
                <a:cs typeface="Times New Roman" panose="02020603050405020304" pitchFamily="18" charset="0"/>
              </a:rPr>
              <a:t>. Failure to provide proper statistical testing</a:t>
            </a:r>
          </a:p>
          <a:p>
            <a:pPr marL="0" indent="0">
              <a:lnSpc>
                <a:spcPct val="107000"/>
              </a:lnSpc>
              <a:spcAft>
                <a:spcPts val="800"/>
              </a:spcAft>
              <a:buNone/>
            </a:pPr>
            <a:r>
              <a:rPr lang="en-US" dirty="0">
                <a:latin typeface="Calibri" panose="020F0502020204030204" pitchFamily="34" charset="0"/>
                <a:ea typeface="Calibri" panose="020F0502020204030204" pitchFamily="34" charset="0"/>
                <a:cs typeface="Times New Roman" panose="02020603050405020304" pitchFamily="18" charset="0"/>
              </a:rPr>
              <a:t>9. Failure to properly consider causal calculus</a:t>
            </a:r>
          </a:p>
          <a:p>
            <a:pPr marL="0" indent="0">
              <a:lnSpc>
                <a:spcPct val="107000"/>
              </a:lnSpc>
              <a:spcAft>
                <a:spcPts val="800"/>
              </a:spcAft>
              <a:buNone/>
            </a:pPr>
            <a:r>
              <a:rPr lang="en-US" dirty="0">
                <a:latin typeface="Calibri" panose="020F0502020204030204" pitchFamily="34" charset="0"/>
                <a:ea typeface="Calibri" panose="020F0502020204030204" pitchFamily="34" charset="0"/>
                <a:cs typeface="Times New Roman" panose="02020603050405020304" pitchFamily="18" charset="0"/>
              </a:rPr>
              <a:t>10. Failure to meet the assumptions of the classical linear model. </a:t>
            </a:r>
            <a:endParaRPr lang="en-US" dirty="0"/>
          </a:p>
        </p:txBody>
      </p:sp>
    </p:spTree>
    <p:extLst>
      <p:ext uri="{BB962C8B-B14F-4D97-AF65-F5344CB8AC3E}">
        <p14:creationId xmlns:p14="http://schemas.microsoft.com/office/powerpoint/2010/main" val="180846244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1007" y="1531447"/>
            <a:ext cx="6858000" cy="1790700"/>
          </a:xfrm>
        </p:spPr>
        <p:txBody>
          <a:bodyPr>
            <a:normAutofit/>
          </a:bodyPr>
          <a:lstStyle/>
          <a:p>
            <a:r>
              <a:rPr lang="en-US" dirty="0" smtClean="0"/>
              <a:t>Pitfall #7</a:t>
            </a:r>
            <a:r>
              <a:rPr lang="en-US" dirty="0" smtClean="0"/>
              <a:t>. </a:t>
            </a:r>
            <a:r>
              <a:rPr lang="en-US" dirty="0" smtClean="0"/>
              <a:t>Failure to </a:t>
            </a:r>
            <a:br>
              <a:rPr lang="en-US" dirty="0" smtClean="0"/>
            </a:br>
            <a:r>
              <a:rPr lang="en-US" dirty="0" smtClean="0"/>
              <a:t>Be </a:t>
            </a:r>
            <a:r>
              <a:rPr lang="en-US" dirty="0" smtClean="0"/>
              <a:t>ethical</a:t>
            </a:r>
            <a:endParaRPr lang="en-US" dirty="0"/>
          </a:p>
        </p:txBody>
      </p:sp>
    </p:spTree>
    <p:extLst>
      <p:ext uri="{BB962C8B-B14F-4D97-AF65-F5344CB8AC3E}">
        <p14:creationId xmlns:p14="http://schemas.microsoft.com/office/powerpoint/2010/main" val="240361678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0280" y="978606"/>
            <a:ext cx="1774118" cy="2342024"/>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2713636" y="718457"/>
            <a:ext cx="5291239" cy="2862322"/>
          </a:xfrm>
          <a:prstGeom prst="rect">
            <a:avLst/>
          </a:prstGeom>
        </p:spPr>
        <p:txBody>
          <a:bodyPr wrap="square">
            <a:spAutoFit/>
          </a:bodyPr>
          <a:lstStyle/>
          <a:p>
            <a:r>
              <a:rPr lang="en-US" sz="2000" dirty="0" smtClean="0"/>
              <a:t>“… </a:t>
            </a:r>
            <a:r>
              <a:rPr lang="en-US" sz="2000" dirty="0"/>
              <a:t>my opinion is that regardless of </a:t>
            </a:r>
            <a:r>
              <a:rPr lang="en-US" sz="2000" dirty="0" err="1"/>
              <a:t>teachability</a:t>
            </a:r>
            <a:r>
              <a:rPr lang="en-US" sz="2000" dirty="0"/>
              <a:t>, </a:t>
            </a:r>
            <a:r>
              <a:rPr lang="en-US" sz="2000" b="1" dirty="0">
                <a:solidFill>
                  <a:srgbClr val="C00000"/>
                </a:solidFill>
              </a:rPr>
              <a:t>we have a moral obligation to inform students of these rules</a:t>
            </a:r>
            <a:r>
              <a:rPr lang="en-US" sz="2000" dirty="0"/>
              <a:t>, and , through suitable assignments, socialize them to incorporate them into the standard operating procedures they follow when doing empirical work.… (I) believe that these rules are far more important than instructors believe and that students at all levels do not accord them the respect they deserve</a:t>
            </a:r>
            <a:r>
              <a:rPr lang="en-US" sz="2000" dirty="0" smtClean="0"/>
              <a:t>.”</a:t>
            </a:r>
            <a:endParaRPr lang="en-US" sz="1350" dirty="0"/>
          </a:p>
        </p:txBody>
      </p:sp>
      <p:sp>
        <p:nvSpPr>
          <p:cNvPr id="5" name="Rectangle 4"/>
          <p:cNvSpPr/>
          <p:nvPr/>
        </p:nvSpPr>
        <p:spPr>
          <a:xfrm>
            <a:off x="2713636" y="3722259"/>
            <a:ext cx="6483137" cy="415498"/>
          </a:xfrm>
          <a:prstGeom prst="rect">
            <a:avLst/>
          </a:prstGeom>
        </p:spPr>
        <p:txBody>
          <a:bodyPr wrap="square">
            <a:spAutoFit/>
          </a:bodyPr>
          <a:lstStyle/>
          <a:p>
            <a:r>
              <a:rPr lang="en-US" sz="1050" dirty="0"/>
              <a:t>Kennedy, Peter E. (2002) “Sinning in the Basement: What are the rules? </a:t>
            </a:r>
            <a:r>
              <a:rPr lang="en-US" sz="1050" dirty="0"/>
              <a:t>The Ten Commandments of Applied Econometrics.” Applied Econometrics, Blackwell Publishers </a:t>
            </a:r>
            <a:r>
              <a:rPr lang="en-US" sz="1050" dirty="0" smtClean="0"/>
              <a:t>Ltd, pp.571-2. </a:t>
            </a:r>
            <a:endParaRPr lang="en-US" sz="1050" dirty="0"/>
          </a:p>
        </p:txBody>
      </p:sp>
    </p:spTree>
    <p:extLst>
      <p:ext uri="{BB962C8B-B14F-4D97-AF65-F5344CB8AC3E}">
        <p14:creationId xmlns:p14="http://schemas.microsoft.com/office/powerpoint/2010/main" val="366956973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52271" y="1172596"/>
            <a:ext cx="4639458" cy="2798307"/>
          </a:xfrm>
          <a:prstGeom prst="rect">
            <a:avLst/>
          </a:prstGeom>
        </p:spPr>
      </p:pic>
    </p:spTree>
    <p:extLst>
      <p:ext uri="{BB962C8B-B14F-4D97-AF65-F5344CB8AC3E}">
        <p14:creationId xmlns:p14="http://schemas.microsoft.com/office/powerpoint/2010/main" val="19180606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SAS Global Forum">
  <a:themeElements>
    <a:clrScheme name="Blue 2021">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External-16x9" id="{C1EFCE6E-4A51-8F45-86D3-D8C239ACF85F}" vid="{C711A0A3-BFA7-1C4B-88B4-5E2549CF554C}"/>
    </a:ext>
  </a:extLst>
</a:theme>
</file>

<file path=ppt/theme/theme2.xml><?xml version="1.0" encoding="utf-8"?>
<a:theme xmlns:a="http://schemas.openxmlformats.org/drawingml/2006/main" name="Office Them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Presentation-Fonts">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Presentation-Fonts">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FF6967FCBF4A47B83F65393F7C9F9B" ma:contentTypeVersion="5" ma:contentTypeDescription="Create a new document." ma:contentTypeScope="" ma:versionID="7f00971b5778b73e613db02db62c724f">
  <xsd:schema xmlns:xsd="http://www.w3.org/2001/XMLSchema" xmlns:xs="http://www.w3.org/2001/XMLSchema" xmlns:p="http://schemas.microsoft.com/office/2006/metadata/properties" xmlns:ns2="96f99381-c800-484d-ab12-6f29e94655eb" targetNamespace="http://schemas.microsoft.com/office/2006/metadata/properties" ma:root="true" ma:fieldsID="224b60a2a785f5cf496ccb22ee99b9f7" ns2:_="">
    <xsd:import namespace="96f99381-c800-484d-ab12-6f29e94655e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f99381-c800-484d-ab12-6f29e94655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A45066-A6E6-4900-8854-8316957867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6f99381-c800-484d-ab12-6f29e94655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4956E7-5CD2-4BB8-891C-1B5E250715CF}">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96f99381-c800-484d-ab12-6f29e94655eb"/>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95E69411-0386-4FA5-88DE-DE4A448EC4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2492</Words>
  <Application>Microsoft Office PowerPoint</Application>
  <PresentationFormat>On-screen Show (16:9)</PresentationFormat>
  <Paragraphs>911</Paragraphs>
  <Slides>30</Slides>
  <Notes>1</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Calibri Light</vt:lpstr>
      <vt:lpstr>Cambria Math</vt:lpstr>
      <vt:lpstr>SAS Monospace</vt:lpstr>
      <vt:lpstr>Times New Roman</vt:lpstr>
      <vt:lpstr>Verdana</vt:lpstr>
      <vt:lpstr>Wingdings</vt:lpstr>
      <vt:lpstr>SAS Global Forum</vt:lpstr>
      <vt:lpstr>PowerPoint Presentation</vt:lpstr>
      <vt:lpstr>Haste Makes Waste: Don't Ruin Your Reputation with Hasty Regression</vt:lpstr>
      <vt:lpstr>PowerPoint Presentation</vt:lpstr>
      <vt:lpstr>How do you know if your data is lying to you? </vt:lpstr>
      <vt:lpstr>What are the Ethical Process rules for Applied Econometrics?</vt:lpstr>
      <vt:lpstr>What are the Pitfalls to Regression Practice?</vt:lpstr>
      <vt:lpstr>Pitfall #7. Failure to  Be ethical</vt:lpstr>
      <vt:lpstr>PowerPoint Presentation</vt:lpstr>
      <vt:lpstr>PowerPoint Presentation</vt:lpstr>
      <vt:lpstr>Pitfall #6. Failure to   model theory and data anomalies and know the difference.</vt:lpstr>
      <vt:lpstr>PowerPoint Presentation</vt:lpstr>
      <vt:lpstr>Set up the Data</vt:lpstr>
      <vt:lpstr>PowerPoint Presentation</vt:lpstr>
      <vt:lpstr>Hasty Regression: Just throw in a dummy variable.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of automatic model selection in PROC REG</vt:lpstr>
      <vt:lpstr>Conclusion:   There is strong evidence of a structural break in the metric Y because of the intervention, D, as studied.</vt:lpstr>
      <vt:lpstr>Thank you for watching!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2020-12-16T14:48:29Z</dcterms:created>
  <dcterms:modified xsi:type="dcterms:W3CDTF">2021-03-12T21:31:15Z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0x010100C9FF6967FCBF4A47B83F65393F7C9F9B</vt:lpwstr>
  </property>
</Properties>
</file>